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Default Extension="pdf" ContentType="application/pdf"/>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handoutMasterIdLst>
    <p:handoutMasterId r:id="rId20"/>
  </p:handoutMasterIdLst>
  <p:sldIdLst>
    <p:sldId id="271" r:id="rId5"/>
    <p:sldId id="294" r:id="rId6"/>
    <p:sldId id="295" r:id="rId7"/>
    <p:sldId id="274" r:id="rId8"/>
    <p:sldId id="276" r:id="rId9"/>
    <p:sldId id="283" r:id="rId10"/>
    <p:sldId id="291" r:id="rId11"/>
    <p:sldId id="284" r:id="rId12"/>
    <p:sldId id="285" r:id="rId13"/>
    <p:sldId id="290" r:id="rId14"/>
    <p:sldId id="293" r:id="rId15"/>
    <p:sldId id="292" r:id="rId16"/>
    <p:sldId id="286" r:id="rId17"/>
    <p:sldId id="289" r:id="rId18"/>
  </p:sldIdLst>
  <p:sldSz cx="9144000" cy="6858000" type="screen4x3"/>
  <p:notesSz cx="6858000" cy="9077325"/>
  <p:defaultTextStyle>
    <a:defPPr>
      <a:defRPr lang="en-US"/>
    </a:defPPr>
    <a:lvl1pPr algn="l" defTabSz="457200" rtl="0" fontAlgn="base">
      <a:spcBef>
        <a:spcPct val="0"/>
      </a:spcBef>
      <a:spcAft>
        <a:spcPct val="0"/>
      </a:spcAft>
      <a:defRPr kern="1200">
        <a:solidFill>
          <a:schemeClr val="tx1"/>
        </a:solidFill>
        <a:latin typeface="Arial" pitchFamily="-64" charset="0"/>
        <a:ea typeface="ＭＳ Ｐゴシック" pitchFamily="-64" charset="-128"/>
        <a:cs typeface="ＭＳ Ｐゴシック" pitchFamily="-64" charset="-128"/>
      </a:defRPr>
    </a:lvl1pPr>
    <a:lvl2pPr marL="457200" algn="l" defTabSz="457200" rtl="0" fontAlgn="base">
      <a:spcBef>
        <a:spcPct val="0"/>
      </a:spcBef>
      <a:spcAft>
        <a:spcPct val="0"/>
      </a:spcAft>
      <a:defRPr kern="1200">
        <a:solidFill>
          <a:schemeClr val="tx1"/>
        </a:solidFill>
        <a:latin typeface="Arial" pitchFamily="-64" charset="0"/>
        <a:ea typeface="ＭＳ Ｐゴシック" pitchFamily="-64" charset="-128"/>
        <a:cs typeface="ＭＳ Ｐゴシック" pitchFamily="-64" charset="-128"/>
      </a:defRPr>
    </a:lvl2pPr>
    <a:lvl3pPr marL="914400" algn="l" defTabSz="457200" rtl="0" fontAlgn="base">
      <a:spcBef>
        <a:spcPct val="0"/>
      </a:spcBef>
      <a:spcAft>
        <a:spcPct val="0"/>
      </a:spcAft>
      <a:defRPr kern="1200">
        <a:solidFill>
          <a:schemeClr val="tx1"/>
        </a:solidFill>
        <a:latin typeface="Arial" pitchFamily="-64" charset="0"/>
        <a:ea typeface="ＭＳ Ｐゴシック" pitchFamily="-64" charset="-128"/>
        <a:cs typeface="ＭＳ Ｐゴシック" pitchFamily="-64" charset="-128"/>
      </a:defRPr>
    </a:lvl3pPr>
    <a:lvl4pPr marL="1371600" algn="l" defTabSz="457200" rtl="0" fontAlgn="base">
      <a:spcBef>
        <a:spcPct val="0"/>
      </a:spcBef>
      <a:spcAft>
        <a:spcPct val="0"/>
      </a:spcAft>
      <a:defRPr kern="1200">
        <a:solidFill>
          <a:schemeClr val="tx1"/>
        </a:solidFill>
        <a:latin typeface="Arial" pitchFamily="-64" charset="0"/>
        <a:ea typeface="ＭＳ Ｐゴシック" pitchFamily="-64" charset="-128"/>
        <a:cs typeface="ＭＳ Ｐゴシック" pitchFamily="-64" charset="-128"/>
      </a:defRPr>
    </a:lvl4pPr>
    <a:lvl5pPr marL="1828800" algn="l" defTabSz="457200" rtl="0" fontAlgn="base">
      <a:spcBef>
        <a:spcPct val="0"/>
      </a:spcBef>
      <a:spcAft>
        <a:spcPct val="0"/>
      </a:spcAft>
      <a:defRPr kern="1200">
        <a:solidFill>
          <a:schemeClr val="tx1"/>
        </a:solidFill>
        <a:latin typeface="Arial" pitchFamily="-64" charset="0"/>
        <a:ea typeface="ＭＳ Ｐゴシック" pitchFamily="-64" charset="-128"/>
        <a:cs typeface="ＭＳ Ｐゴシック" pitchFamily="-64" charset="-128"/>
      </a:defRPr>
    </a:lvl5pPr>
    <a:lvl6pPr marL="2286000" algn="l" defTabSz="457200" rtl="0" eaLnBrk="1" latinLnBrk="0" hangingPunct="1">
      <a:defRPr kern="1200">
        <a:solidFill>
          <a:schemeClr val="tx1"/>
        </a:solidFill>
        <a:latin typeface="Arial" pitchFamily="-64" charset="0"/>
        <a:ea typeface="ＭＳ Ｐゴシック" pitchFamily="-64" charset="-128"/>
        <a:cs typeface="ＭＳ Ｐゴシック" pitchFamily="-64" charset="-128"/>
      </a:defRPr>
    </a:lvl6pPr>
    <a:lvl7pPr marL="2743200" algn="l" defTabSz="457200" rtl="0" eaLnBrk="1" latinLnBrk="0" hangingPunct="1">
      <a:defRPr kern="1200">
        <a:solidFill>
          <a:schemeClr val="tx1"/>
        </a:solidFill>
        <a:latin typeface="Arial" pitchFamily="-64" charset="0"/>
        <a:ea typeface="ＭＳ Ｐゴシック" pitchFamily="-64" charset="-128"/>
        <a:cs typeface="ＭＳ Ｐゴシック" pitchFamily="-64" charset="-128"/>
      </a:defRPr>
    </a:lvl7pPr>
    <a:lvl8pPr marL="3200400" algn="l" defTabSz="457200" rtl="0" eaLnBrk="1" latinLnBrk="0" hangingPunct="1">
      <a:defRPr kern="1200">
        <a:solidFill>
          <a:schemeClr val="tx1"/>
        </a:solidFill>
        <a:latin typeface="Arial" pitchFamily="-64" charset="0"/>
        <a:ea typeface="ＭＳ Ｐゴシック" pitchFamily="-64" charset="-128"/>
        <a:cs typeface="ＭＳ Ｐゴシック" pitchFamily="-64" charset="-128"/>
      </a:defRPr>
    </a:lvl8pPr>
    <a:lvl9pPr marL="3657600" algn="l" defTabSz="457200" rtl="0" eaLnBrk="1" latinLnBrk="0" hangingPunct="1">
      <a:defRPr kern="1200">
        <a:solidFill>
          <a:schemeClr val="tx1"/>
        </a:solidFill>
        <a:latin typeface="Arial" pitchFamily="-64" charset="0"/>
        <a:ea typeface="ＭＳ Ｐゴシック" pitchFamily="-64" charset="-128"/>
        <a:cs typeface="ＭＳ Ｐゴシック" pitchFamily="-6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D0C64"/>
    <a:srgbClr val="5B8F34"/>
    <a:srgbClr val="256BA8"/>
    <a:srgbClr val="929F2A"/>
    <a:srgbClr val="8D9510"/>
    <a:srgbClr val="9CA61D"/>
    <a:srgbClr val="0A52A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5786" autoAdjust="0"/>
  </p:normalViewPr>
  <p:slideViewPr>
    <p:cSldViewPr snapToGrid="0" snapToObjects="1">
      <p:cViewPr varScale="1">
        <p:scale>
          <a:sx n="81" d="100"/>
          <a:sy n="81" d="100"/>
        </p:scale>
        <p:origin x="-1426" y="-77"/>
      </p:cViewPr>
      <p:guideLst>
        <p:guide orient="horz" pos="2160"/>
        <p:guide pos="542"/>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6" d="100"/>
          <a:sy n="56" d="100"/>
        </p:scale>
        <p:origin x="-2838" y="-96"/>
      </p:cViewPr>
      <p:guideLst>
        <p:guide orient="horz" pos="2859"/>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FA3459-E05E-478E-ACB2-0FFADB093BB9}" type="doc">
      <dgm:prSet loTypeId="urn:microsoft.com/office/officeart/2005/8/layout/hierarchy4" loCatId="relationship" qsTypeId="urn:microsoft.com/office/officeart/2005/8/quickstyle/simple4" qsCatId="simple" csTypeId="urn:microsoft.com/office/officeart/2005/8/colors/accent1_2" csCatId="accent1" phldr="1"/>
      <dgm:spPr/>
      <dgm:t>
        <a:bodyPr/>
        <a:lstStyle/>
        <a:p>
          <a:endParaRPr lang="en-US"/>
        </a:p>
      </dgm:t>
    </dgm:pt>
    <dgm:pt modelId="{32ED9E25-2639-45FC-9CBD-7D8F8512C43D}">
      <dgm:prSet phldrT="[Text]"/>
      <dgm:spPr>
        <a:solidFill>
          <a:srgbClr val="FF0000"/>
        </a:solidFill>
        <a:ln>
          <a:solidFill>
            <a:schemeClr val="tx1">
              <a:alpha val="14000"/>
            </a:schemeClr>
          </a:solidFill>
        </a:ln>
      </dgm:spPr>
      <dgm:t>
        <a:bodyPr/>
        <a:lstStyle/>
        <a:p>
          <a:r>
            <a:rPr lang="en-US" dirty="0" smtClean="0"/>
            <a:t>Intangibles</a:t>
          </a:r>
          <a:endParaRPr lang="en-US" dirty="0"/>
        </a:p>
      </dgm:t>
    </dgm:pt>
    <dgm:pt modelId="{D970342C-CC58-4CE8-BB7C-A9093D157BF8}" type="parTrans" cxnId="{6AF27B5D-811B-45C4-946C-8DEFCB5B9967}">
      <dgm:prSet/>
      <dgm:spPr/>
      <dgm:t>
        <a:bodyPr/>
        <a:lstStyle/>
        <a:p>
          <a:endParaRPr lang="en-US"/>
        </a:p>
      </dgm:t>
    </dgm:pt>
    <dgm:pt modelId="{E01825E2-290A-45FB-94C8-13B4268E90AD}" type="sibTrans" cxnId="{6AF27B5D-811B-45C4-946C-8DEFCB5B9967}">
      <dgm:prSet/>
      <dgm:spPr/>
      <dgm:t>
        <a:bodyPr/>
        <a:lstStyle/>
        <a:p>
          <a:endParaRPr lang="en-US"/>
        </a:p>
      </dgm:t>
    </dgm:pt>
    <dgm:pt modelId="{F8832E34-BAC7-4C39-9074-A44653A0FF60}">
      <dgm:prSet phldrT="[Text]" custT="1"/>
      <dgm:spPr>
        <a:solidFill>
          <a:srgbClr val="FF0000"/>
        </a:solidFill>
      </dgm:spPr>
      <dgm:t>
        <a:bodyPr/>
        <a:lstStyle/>
        <a:p>
          <a:r>
            <a:rPr lang="en-US" sz="1400" dirty="0" smtClean="0"/>
            <a:t>Human Capital</a:t>
          </a:r>
          <a:endParaRPr lang="en-US" sz="1400" dirty="0"/>
        </a:p>
      </dgm:t>
    </dgm:pt>
    <dgm:pt modelId="{DDBBD942-DDFA-4EC2-8C3D-59F822FB78C5}" type="parTrans" cxnId="{2021C605-8C72-4161-A8A2-54021D000B2B}">
      <dgm:prSet/>
      <dgm:spPr/>
      <dgm:t>
        <a:bodyPr/>
        <a:lstStyle/>
        <a:p>
          <a:endParaRPr lang="en-US"/>
        </a:p>
      </dgm:t>
    </dgm:pt>
    <dgm:pt modelId="{1C9F4F80-3214-4080-9B6D-930C4CE6F495}" type="sibTrans" cxnId="{2021C605-8C72-4161-A8A2-54021D000B2B}">
      <dgm:prSet/>
      <dgm:spPr/>
      <dgm:t>
        <a:bodyPr/>
        <a:lstStyle/>
        <a:p>
          <a:endParaRPr lang="en-US"/>
        </a:p>
      </dgm:t>
    </dgm:pt>
    <dgm:pt modelId="{CCB38F54-0999-4F14-9B1F-32DB3AD70B8A}">
      <dgm:prSet phldrT="[Text]"/>
      <dgm:spPr/>
      <dgm:t>
        <a:bodyPr/>
        <a:lstStyle/>
        <a:p>
          <a:r>
            <a:rPr lang="en-US" dirty="0" smtClean="0"/>
            <a:t>Sustainability Reporting</a:t>
          </a:r>
          <a:endParaRPr lang="en-US" dirty="0"/>
        </a:p>
      </dgm:t>
    </dgm:pt>
    <dgm:pt modelId="{04D663F3-7BDE-4D40-822A-6C3FF6D0D31F}" type="parTrans" cxnId="{F34CFCBA-DE4A-424B-8607-1102926A7733}">
      <dgm:prSet/>
      <dgm:spPr/>
      <dgm:t>
        <a:bodyPr/>
        <a:lstStyle/>
        <a:p>
          <a:endParaRPr lang="en-US"/>
        </a:p>
      </dgm:t>
    </dgm:pt>
    <dgm:pt modelId="{10225CFB-22CB-4284-B026-24D96CE4ADBF}" type="sibTrans" cxnId="{F34CFCBA-DE4A-424B-8607-1102926A7733}">
      <dgm:prSet/>
      <dgm:spPr/>
      <dgm:t>
        <a:bodyPr/>
        <a:lstStyle/>
        <a:p>
          <a:endParaRPr lang="en-US"/>
        </a:p>
      </dgm:t>
    </dgm:pt>
    <dgm:pt modelId="{685953FC-1417-4E03-A8F4-54C430A12518}">
      <dgm:prSet phldrT="[Text]" custT="1"/>
      <dgm:spPr>
        <a:gradFill rotWithShape="0">
          <a:gsLst>
            <a:gs pos="35000">
              <a:srgbClr val="FF0000"/>
            </a:gs>
            <a:gs pos="73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r>
            <a:rPr lang="en-US" sz="1200" dirty="0" smtClean="0"/>
            <a:t>Social and </a:t>
          </a:r>
          <a:r>
            <a:rPr lang="en-US" sz="1200" dirty="0" smtClean="0">
              <a:solidFill>
                <a:schemeClr val="bg1"/>
              </a:solidFill>
            </a:rPr>
            <a:t>Relationship </a:t>
          </a:r>
          <a:r>
            <a:rPr lang="en-US" sz="1400" dirty="0" smtClean="0">
              <a:solidFill>
                <a:schemeClr val="bg1"/>
              </a:solidFill>
            </a:rPr>
            <a:t>Capital</a:t>
          </a:r>
          <a:endParaRPr lang="en-US" sz="1400" dirty="0">
            <a:solidFill>
              <a:schemeClr val="bg1"/>
            </a:solidFill>
          </a:endParaRPr>
        </a:p>
      </dgm:t>
    </dgm:pt>
    <dgm:pt modelId="{1302FD03-D68C-4048-A093-53C1589F7353}" type="parTrans" cxnId="{BEBC2C70-2D1E-47AF-B783-41E37C625350}">
      <dgm:prSet/>
      <dgm:spPr/>
      <dgm:t>
        <a:bodyPr/>
        <a:lstStyle/>
        <a:p>
          <a:endParaRPr lang="en-US"/>
        </a:p>
      </dgm:t>
    </dgm:pt>
    <dgm:pt modelId="{88C21157-3012-47F7-9F69-26F0A4919162}" type="sibTrans" cxnId="{BEBC2C70-2D1E-47AF-B783-41E37C625350}">
      <dgm:prSet/>
      <dgm:spPr/>
      <dgm:t>
        <a:bodyPr/>
        <a:lstStyle/>
        <a:p>
          <a:endParaRPr lang="en-US"/>
        </a:p>
      </dgm:t>
    </dgm:pt>
    <dgm:pt modelId="{07AD882E-0117-4575-9475-8B6203E0DFA4}">
      <dgm:prSet phldrT="[Text]" custT="1"/>
      <dgm:spPr/>
      <dgm:t>
        <a:bodyPr/>
        <a:lstStyle/>
        <a:p>
          <a:r>
            <a:rPr lang="en-US" sz="1400" dirty="0" smtClean="0"/>
            <a:t>Natural  Capital</a:t>
          </a:r>
          <a:endParaRPr lang="en-US" sz="1400" dirty="0"/>
        </a:p>
      </dgm:t>
    </dgm:pt>
    <dgm:pt modelId="{47616079-59F6-498B-807B-12C469D0D001}" type="parTrans" cxnId="{FA24F338-1156-4106-BC2E-EBB32C7C0381}">
      <dgm:prSet/>
      <dgm:spPr/>
      <dgm:t>
        <a:bodyPr/>
        <a:lstStyle/>
        <a:p>
          <a:endParaRPr lang="en-US"/>
        </a:p>
      </dgm:t>
    </dgm:pt>
    <dgm:pt modelId="{84A7DA2C-BC30-462B-B57B-FC7CDE2C984F}" type="sibTrans" cxnId="{FA24F338-1156-4106-BC2E-EBB32C7C0381}">
      <dgm:prSet/>
      <dgm:spPr/>
      <dgm:t>
        <a:bodyPr/>
        <a:lstStyle/>
        <a:p>
          <a:endParaRPr lang="en-US"/>
        </a:p>
      </dgm:t>
    </dgm:pt>
    <dgm:pt modelId="{ECA48B51-78D0-4B4B-B8F3-28F49719C650}">
      <dgm:prSet phldrT="[Text]" custT="1"/>
      <dgm:spPr/>
      <dgm:t>
        <a:bodyPr/>
        <a:lstStyle/>
        <a:p>
          <a:r>
            <a:rPr lang="en-US" sz="1400" dirty="0" smtClean="0"/>
            <a:t>Financial Capital</a:t>
          </a:r>
          <a:endParaRPr lang="en-US" sz="1400" dirty="0"/>
        </a:p>
      </dgm:t>
    </dgm:pt>
    <dgm:pt modelId="{B4214123-FF84-4169-BCE4-74F0C54EA070}" type="parTrans" cxnId="{9D9422C4-0312-4E46-966C-6B1DC5FC0CB6}">
      <dgm:prSet/>
      <dgm:spPr/>
      <dgm:t>
        <a:bodyPr/>
        <a:lstStyle/>
        <a:p>
          <a:endParaRPr lang="en-US"/>
        </a:p>
      </dgm:t>
    </dgm:pt>
    <dgm:pt modelId="{A983BDC1-9B78-4990-8F42-C5B659D4016E}" type="sibTrans" cxnId="{9D9422C4-0312-4E46-966C-6B1DC5FC0CB6}">
      <dgm:prSet/>
      <dgm:spPr/>
      <dgm:t>
        <a:bodyPr/>
        <a:lstStyle/>
        <a:p>
          <a:endParaRPr lang="en-US"/>
        </a:p>
      </dgm:t>
    </dgm:pt>
    <dgm:pt modelId="{E114FAEA-57B1-45A9-B11A-9EB1E28EDADC}">
      <dgm:prSet phldrT="[Text]" custT="1"/>
      <dgm:spPr/>
      <dgm:t>
        <a:bodyPr/>
        <a:lstStyle/>
        <a:p>
          <a:r>
            <a:rPr lang="en-US" sz="1200" dirty="0" smtClean="0"/>
            <a:t>Manufactured</a:t>
          </a:r>
          <a:r>
            <a:rPr lang="en-US" sz="1400" dirty="0" smtClean="0"/>
            <a:t> Capital</a:t>
          </a:r>
          <a:endParaRPr lang="en-US" sz="1400" dirty="0"/>
        </a:p>
      </dgm:t>
    </dgm:pt>
    <dgm:pt modelId="{49175B70-B93B-4F60-86AE-D9E1D607F4D4}" type="parTrans" cxnId="{EF0BB4B6-3510-44B7-838A-0B0562BA2B4B}">
      <dgm:prSet/>
      <dgm:spPr/>
      <dgm:t>
        <a:bodyPr/>
        <a:lstStyle/>
        <a:p>
          <a:endParaRPr lang="en-US"/>
        </a:p>
      </dgm:t>
    </dgm:pt>
    <dgm:pt modelId="{0731A0EC-0290-4C50-8859-4FE63A83C3A3}" type="sibTrans" cxnId="{EF0BB4B6-3510-44B7-838A-0B0562BA2B4B}">
      <dgm:prSet/>
      <dgm:spPr/>
      <dgm:t>
        <a:bodyPr/>
        <a:lstStyle/>
        <a:p>
          <a:endParaRPr lang="en-US"/>
        </a:p>
      </dgm:t>
    </dgm:pt>
    <dgm:pt modelId="{C38710B2-2655-4DD2-B0C5-21AE43A98C93}">
      <dgm:prSet phldrT="[Text]"/>
      <dgm:spPr/>
      <dgm:t>
        <a:bodyPr/>
        <a:lstStyle/>
        <a:p>
          <a:r>
            <a:rPr lang="en-US" dirty="0" smtClean="0"/>
            <a:t>Financial Reporting</a:t>
          </a:r>
          <a:endParaRPr lang="en-US" dirty="0"/>
        </a:p>
      </dgm:t>
    </dgm:pt>
    <dgm:pt modelId="{E352F4E6-A06C-4149-B9BF-1DE1BC3B9836}" type="parTrans" cxnId="{FBFD70B9-F393-418B-95B0-DA6122ECD895}">
      <dgm:prSet/>
      <dgm:spPr/>
      <dgm:t>
        <a:bodyPr/>
        <a:lstStyle/>
        <a:p>
          <a:endParaRPr lang="en-US"/>
        </a:p>
      </dgm:t>
    </dgm:pt>
    <dgm:pt modelId="{DA976CF8-300C-443A-B71F-667265278BC5}" type="sibTrans" cxnId="{FBFD70B9-F393-418B-95B0-DA6122ECD895}">
      <dgm:prSet/>
      <dgm:spPr/>
      <dgm:t>
        <a:bodyPr/>
        <a:lstStyle/>
        <a:p>
          <a:endParaRPr lang="en-US"/>
        </a:p>
      </dgm:t>
    </dgm:pt>
    <dgm:pt modelId="{844B30F9-6600-4BD3-B2F4-A03FD0A65DD9}">
      <dgm:prSet phldrT="[Text]" custT="1"/>
      <dgm:spPr>
        <a:solidFill>
          <a:srgbClr val="FF0000"/>
        </a:solidFill>
      </dgm:spPr>
      <dgm:t>
        <a:bodyPr/>
        <a:lstStyle/>
        <a:p>
          <a:r>
            <a:rPr lang="en-US" sz="1200" dirty="0" smtClean="0"/>
            <a:t>Intellectual/ Organizational Capital</a:t>
          </a:r>
          <a:endParaRPr lang="en-US" sz="1200" dirty="0"/>
        </a:p>
      </dgm:t>
    </dgm:pt>
    <dgm:pt modelId="{A29ABA5F-E4FF-4AFF-8C8E-7D6F524E5158}" type="parTrans" cxnId="{04A2DB90-A184-4274-85BF-8D0E4432A56A}">
      <dgm:prSet/>
      <dgm:spPr/>
      <dgm:t>
        <a:bodyPr/>
        <a:lstStyle/>
        <a:p>
          <a:endParaRPr lang="en-US"/>
        </a:p>
      </dgm:t>
    </dgm:pt>
    <dgm:pt modelId="{316C5C6E-CAF4-4BFE-AAF4-4E04BAC423D6}" type="sibTrans" cxnId="{04A2DB90-A184-4274-85BF-8D0E4432A56A}">
      <dgm:prSet/>
      <dgm:spPr/>
      <dgm:t>
        <a:bodyPr/>
        <a:lstStyle/>
        <a:p>
          <a:endParaRPr lang="en-US"/>
        </a:p>
      </dgm:t>
    </dgm:pt>
    <dgm:pt modelId="{00680236-B836-456E-BC7D-AF66E9CDF571}">
      <dgm:prSet phldrT="[Text]"/>
      <dgm:spPr/>
      <dgm:t>
        <a:bodyPr/>
        <a:lstStyle/>
        <a:p>
          <a:r>
            <a:rPr lang="en-US" dirty="0" smtClean="0"/>
            <a:t>Corporate Reporting</a:t>
          </a:r>
          <a:endParaRPr lang="en-US" dirty="0"/>
        </a:p>
      </dgm:t>
    </dgm:pt>
    <dgm:pt modelId="{7D9DDB21-EB18-4640-A3C6-FB6FCB4EA22F}" type="sibTrans" cxnId="{14311DF6-582B-4708-9636-A8683A3A5439}">
      <dgm:prSet/>
      <dgm:spPr/>
      <dgm:t>
        <a:bodyPr/>
        <a:lstStyle/>
        <a:p>
          <a:endParaRPr lang="en-US"/>
        </a:p>
      </dgm:t>
    </dgm:pt>
    <dgm:pt modelId="{917CB256-AAE4-48B4-9547-7F834A034331}" type="parTrans" cxnId="{14311DF6-582B-4708-9636-A8683A3A5439}">
      <dgm:prSet/>
      <dgm:spPr/>
      <dgm:t>
        <a:bodyPr/>
        <a:lstStyle/>
        <a:p>
          <a:endParaRPr lang="en-US"/>
        </a:p>
      </dgm:t>
    </dgm:pt>
    <dgm:pt modelId="{1E8ACC69-B53E-4D4D-8108-1BB3F00BCA45}" type="pres">
      <dgm:prSet presAssocID="{C6FA3459-E05E-478E-ACB2-0FFADB093BB9}" presName="Name0" presStyleCnt="0">
        <dgm:presLayoutVars>
          <dgm:chPref val="1"/>
          <dgm:dir/>
          <dgm:animOne val="branch"/>
          <dgm:animLvl val="lvl"/>
          <dgm:resizeHandles/>
        </dgm:presLayoutVars>
      </dgm:prSet>
      <dgm:spPr/>
      <dgm:t>
        <a:bodyPr/>
        <a:lstStyle/>
        <a:p>
          <a:endParaRPr lang="en-US"/>
        </a:p>
      </dgm:t>
    </dgm:pt>
    <dgm:pt modelId="{B295FCEB-8189-4A6C-B60E-EED1D46DA522}" type="pres">
      <dgm:prSet presAssocID="{00680236-B836-456E-BC7D-AF66E9CDF571}" presName="vertOne" presStyleCnt="0"/>
      <dgm:spPr/>
    </dgm:pt>
    <dgm:pt modelId="{2711D3D5-2C26-4737-AC9A-258087BD6ADB}" type="pres">
      <dgm:prSet presAssocID="{00680236-B836-456E-BC7D-AF66E9CDF571}" presName="txOne" presStyleLbl="node0" presStyleIdx="0" presStyleCnt="1" custLinFactNeighborX="-113" custLinFactNeighborY="-1856">
        <dgm:presLayoutVars>
          <dgm:chPref val="3"/>
        </dgm:presLayoutVars>
      </dgm:prSet>
      <dgm:spPr/>
      <dgm:t>
        <a:bodyPr/>
        <a:lstStyle/>
        <a:p>
          <a:endParaRPr lang="en-US"/>
        </a:p>
      </dgm:t>
    </dgm:pt>
    <dgm:pt modelId="{8DB5FE38-5669-47AD-A696-E567AF18BB25}" type="pres">
      <dgm:prSet presAssocID="{00680236-B836-456E-BC7D-AF66E9CDF571}" presName="parTransOne" presStyleCnt="0"/>
      <dgm:spPr/>
    </dgm:pt>
    <dgm:pt modelId="{186C52EB-4D7D-40E1-8EBB-D09D998DA644}" type="pres">
      <dgm:prSet presAssocID="{00680236-B836-456E-BC7D-AF66E9CDF571}" presName="horzOne" presStyleCnt="0"/>
      <dgm:spPr/>
    </dgm:pt>
    <dgm:pt modelId="{37163C2E-BFDF-41A2-BF01-84B2B6FDAA69}" type="pres">
      <dgm:prSet presAssocID="{32ED9E25-2639-45FC-9CBD-7D8F8512C43D}" presName="vertTwo" presStyleCnt="0"/>
      <dgm:spPr/>
    </dgm:pt>
    <dgm:pt modelId="{5A960032-3777-4DD3-A298-E875874279DB}" type="pres">
      <dgm:prSet presAssocID="{32ED9E25-2639-45FC-9CBD-7D8F8512C43D}" presName="txTwo" presStyleLbl="node2" presStyleIdx="0" presStyleCnt="3">
        <dgm:presLayoutVars>
          <dgm:chPref val="3"/>
        </dgm:presLayoutVars>
      </dgm:prSet>
      <dgm:spPr/>
      <dgm:t>
        <a:bodyPr/>
        <a:lstStyle/>
        <a:p>
          <a:endParaRPr lang="en-US"/>
        </a:p>
      </dgm:t>
    </dgm:pt>
    <dgm:pt modelId="{6F689BA1-220A-424E-B993-50AD9B454C57}" type="pres">
      <dgm:prSet presAssocID="{32ED9E25-2639-45FC-9CBD-7D8F8512C43D}" presName="parTransTwo" presStyleCnt="0"/>
      <dgm:spPr/>
    </dgm:pt>
    <dgm:pt modelId="{875C8ACB-C80A-4071-804F-6B23177A3061}" type="pres">
      <dgm:prSet presAssocID="{32ED9E25-2639-45FC-9CBD-7D8F8512C43D}" presName="horzTwo" presStyleCnt="0"/>
      <dgm:spPr/>
    </dgm:pt>
    <dgm:pt modelId="{6D94A8DC-EB07-4162-9ADA-F6203EEBD41E}" type="pres">
      <dgm:prSet presAssocID="{844B30F9-6600-4BD3-B2F4-A03FD0A65DD9}" presName="vertThree" presStyleCnt="0"/>
      <dgm:spPr/>
    </dgm:pt>
    <dgm:pt modelId="{3FCB79B3-2F2E-43A2-AF8A-DEB73B81F1F6}" type="pres">
      <dgm:prSet presAssocID="{844B30F9-6600-4BD3-B2F4-A03FD0A65DD9}" presName="txThree" presStyleLbl="node3" presStyleIdx="0" presStyleCnt="6">
        <dgm:presLayoutVars>
          <dgm:chPref val="3"/>
        </dgm:presLayoutVars>
      </dgm:prSet>
      <dgm:spPr/>
      <dgm:t>
        <a:bodyPr/>
        <a:lstStyle/>
        <a:p>
          <a:endParaRPr lang="en-US"/>
        </a:p>
      </dgm:t>
    </dgm:pt>
    <dgm:pt modelId="{FC62E6A1-0110-41B3-BB3E-E41B9DD19B29}" type="pres">
      <dgm:prSet presAssocID="{844B30F9-6600-4BD3-B2F4-A03FD0A65DD9}" presName="horzThree" presStyleCnt="0"/>
      <dgm:spPr/>
    </dgm:pt>
    <dgm:pt modelId="{B4C4AF6D-3741-4ECA-A9AC-9B458E1E4A0F}" type="pres">
      <dgm:prSet presAssocID="{316C5C6E-CAF4-4BFE-AAF4-4E04BAC423D6}" presName="sibSpaceThree" presStyleCnt="0"/>
      <dgm:spPr/>
    </dgm:pt>
    <dgm:pt modelId="{4AE5C195-DEC6-4776-B5B0-20255A082AC1}" type="pres">
      <dgm:prSet presAssocID="{F8832E34-BAC7-4C39-9074-A44653A0FF60}" presName="vertThree" presStyleCnt="0"/>
      <dgm:spPr/>
    </dgm:pt>
    <dgm:pt modelId="{B300BA0A-6CB0-4E34-8F1E-521FD6C1000A}" type="pres">
      <dgm:prSet presAssocID="{F8832E34-BAC7-4C39-9074-A44653A0FF60}" presName="txThree" presStyleLbl="node3" presStyleIdx="1" presStyleCnt="6">
        <dgm:presLayoutVars>
          <dgm:chPref val="3"/>
        </dgm:presLayoutVars>
      </dgm:prSet>
      <dgm:spPr/>
      <dgm:t>
        <a:bodyPr/>
        <a:lstStyle/>
        <a:p>
          <a:endParaRPr lang="en-US"/>
        </a:p>
      </dgm:t>
    </dgm:pt>
    <dgm:pt modelId="{40423E8E-FF5E-4933-B869-D45FCE41F829}" type="pres">
      <dgm:prSet presAssocID="{F8832E34-BAC7-4C39-9074-A44653A0FF60}" presName="horzThree" presStyleCnt="0"/>
      <dgm:spPr/>
    </dgm:pt>
    <dgm:pt modelId="{AB70E0D7-0A38-4E94-9317-98D88D8EE73D}" type="pres">
      <dgm:prSet presAssocID="{E01825E2-290A-45FB-94C8-13B4268E90AD}" presName="sibSpaceTwo" presStyleCnt="0"/>
      <dgm:spPr/>
    </dgm:pt>
    <dgm:pt modelId="{FB0A8006-C9DC-4EF5-8E9E-3732D1E8E35D}" type="pres">
      <dgm:prSet presAssocID="{CCB38F54-0999-4F14-9B1F-32DB3AD70B8A}" presName="vertTwo" presStyleCnt="0"/>
      <dgm:spPr/>
    </dgm:pt>
    <dgm:pt modelId="{BFA4E78B-C668-4028-85C6-25179BF3270F}" type="pres">
      <dgm:prSet presAssocID="{CCB38F54-0999-4F14-9B1F-32DB3AD70B8A}" presName="txTwo" presStyleLbl="node2" presStyleIdx="1" presStyleCnt="3">
        <dgm:presLayoutVars>
          <dgm:chPref val="3"/>
        </dgm:presLayoutVars>
      </dgm:prSet>
      <dgm:spPr/>
      <dgm:t>
        <a:bodyPr/>
        <a:lstStyle/>
        <a:p>
          <a:endParaRPr lang="en-US"/>
        </a:p>
      </dgm:t>
    </dgm:pt>
    <dgm:pt modelId="{F0B65531-AC7A-4D29-B7DC-04E1E01BDB10}" type="pres">
      <dgm:prSet presAssocID="{CCB38F54-0999-4F14-9B1F-32DB3AD70B8A}" presName="parTransTwo" presStyleCnt="0"/>
      <dgm:spPr/>
    </dgm:pt>
    <dgm:pt modelId="{2F75D019-4CAE-46F6-9999-CE45741D7D0C}" type="pres">
      <dgm:prSet presAssocID="{CCB38F54-0999-4F14-9B1F-32DB3AD70B8A}" presName="horzTwo" presStyleCnt="0"/>
      <dgm:spPr/>
    </dgm:pt>
    <dgm:pt modelId="{B44930E9-A9D1-417D-980F-36E8779A5AB3}" type="pres">
      <dgm:prSet presAssocID="{685953FC-1417-4E03-A8F4-54C430A12518}" presName="vertThree" presStyleCnt="0"/>
      <dgm:spPr/>
    </dgm:pt>
    <dgm:pt modelId="{D98413CB-D097-4D90-99BD-D0C520066298}" type="pres">
      <dgm:prSet presAssocID="{685953FC-1417-4E03-A8F4-54C430A12518}" presName="txThree" presStyleLbl="node3" presStyleIdx="2" presStyleCnt="6">
        <dgm:presLayoutVars>
          <dgm:chPref val="3"/>
        </dgm:presLayoutVars>
      </dgm:prSet>
      <dgm:spPr/>
      <dgm:t>
        <a:bodyPr/>
        <a:lstStyle/>
        <a:p>
          <a:endParaRPr lang="en-US"/>
        </a:p>
      </dgm:t>
    </dgm:pt>
    <dgm:pt modelId="{4A208E23-DCED-4B18-8F11-B440C403D78E}" type="pres">
      <dgm:prSet presAssocID="{685953FC-1417-4E03-A8F4-54C430A12518}" presName="horzThree" presStyleCnt="0"/>
      <dgm:spPr/>
    </dgm:pt>
    <dgm:pt modelId="{AC439103-79CC-4388-B3BC-2E28E4A31171}" type="pres">
      <dgm:prSet presAssocID="{88C21157-3012-47F7-9F69-26F0A4919162}" presName="sibSpaceThree" presStyleCnt="0"/>
      <dgm:spPr/>
    </dgm:pt>
    <dgm:pt modelId="{56B70708-5CC1-4567-BFD0-D01481EA5AF3}" type="pres">
      <dgm:prSet presAssocID="{07AD882E-0117-4575-9475-8B6203E0DFA4}" presName="vertThree" presStyleCnt="0"/>
      <dgm:spPr/>
    </dgm:pt>
    <dgm:pt modelId="{4FD3AAD5-865F-4EE5-97DC-EBF378E7B7B2}" type="pres">
      <dgm:prSet presAssocID="{07AD882E-0117-4575-9475-8B6203E0DFA4}" presName="txThree" presStyleLbl="node3" presStyleIdx="3" presStyleCnt="6">
        <dgm:presLayoutVars>
          <dgm:chPref val="3"/>
        </dgm:presLayoutVars>
      </dgm:prSet>
      <dgm:spPr/>
      <dgm:t>
        <a:bodyPr/>
        <a:lstStyle/>
        <a:p>
          <a:endParaRPr lang="en-US"/>
        </a:p>
      </dgm:t>
    </dgm:pt>
    <dgm:pt modelId="{5CD52729-5189-4C0E-B560-81634F4C5958}" type="pres">
      <dgm:prSet presAssocID="{07AD882E-0117-4575-9475-8B6203E0DFA4}" presName="horzThree" presStyleCnt="0"/>
      <dgm:spPr/>
    </dgm:pt>
    <dgm:pt modelId="{E7C8358E-47FD-422F-B15E-6D4ECB33D757}" type="pres">
      <dgm:prSet presAssocID="{10225CFB-22CB-4284-B026-24D96CE4ADBF}" presName="sibSpaceTwo" presStyleCnt="0"/>
      <dgm:spPr/>
    </dgm:pt>
    <dgm:pt modelId="{2F3AB4ED-28FB-4DF5-A868-E99F79EF24FD}" type="pres">
      <dgm:prSet presAssocID="{C38710B2-2655-4DD2-B0C5-21AE43A98C93}" presName="vertTwo" presStyleCnt="0"/>
      <dgm:spPr/>
    </dgm:pt>
    <dgm:pt modelId="{ED53D4C8-3E0C-49C3-9C7E-FF6C3DD26ED3}" type="pres">
      <dgm:prSet presAssocID="{C38710B2-2655-4DD2-B0C5-21AE43A98C93}" presName="txTwo" presStyleLbl="node2" presStyleIdx="2" presStyleCnt="3">
        <dgm:presLayoutVars>
          <dgm:chPref val="3"/>
        </dgm:presLayoutVars>
      </dgm:prSet>
      <dgm:spPr/>
      <dgm:t>
        <a:bodyPr/>
        <a:lstStyle/>
        <a:p>
          <a:endParaRPr lang="en-US"/>
        </a:p>
      </dgm:t>
    </dgm:pt>
    <dgm:pt modelId="{BF31EC13-E8BB-4F6B-9AA9-750EB1CC602B}" type="pres">
      <dgm:prSet presAssocID="{C38710B2-2655-4DD2-B0C5-21AE43A98C93}" presName="parTransTwo" presStyleCnt="0"/>
      <dgm:spPr/>
    </dgm:pt>
    <dgm:pt modelId="{2F9C3BEA-79C2-4942-B9C7-FAE77908CABF}" type="pres">
      <dgm:prSet presAssocID="{C38710B2-2655-4DD2-B0C5-21AE43A98C93}" presName="horzTwo" presStyleCnt="0"/>
      <dgm:spPr/>
    </dgm:pt>
    <dgm:pt modelId="{C7773326-6669-45F4-BA7F-3C32B8717725}" type="pres">
      <dgm:prSet presAssocID="{ECA48B51-78D0-4B4B-B8F3-28F49719C650}" presName="vertThree" presStyleCnt="0"/>
      <dgm:spPr/>
    </dgm:pt>
    <dgm:pt modelId="{BCFB5CF9-0A64-416A-B656-2D0EA460DAC2}" type="pres">
      <dgm:prSet presAssocID="{ECA48B51-78D0-4B4B-B8F3-28F49719C650}" presName="txThree" presStyleLbl="node3" presStyleIdx="4" presStyleCnt="6">
        <dgm:presLayoutVars>
          <dgm:chPref val="3"/>
        </dgm:presLayoutVars>
      </dgm:prSet>
      <dgm:spPr/>
      <dgm:t>
        <a:bodyPr/>
        <a:lstStyle/>
        <a:p>
          <a:endParaRPr lang="en-US"/>
        </a:p>
      </dgm:t>
    </dgm:pt>
    <dgm:pt modelId="{755B6FE5-0ECF-4BAE-8FE8-C4EBABCD818C}" type="pres">
      <dgm:prSet presAssocID="{ECA48B51-78D0-4B4B-B8F3-28F49719C650}" presName="horzThree" presStyleCnt="0"/>
      <dgm:spPr/>
    </dgm:pt>
    <dgm:pt modelId="{42FB3EDF-98CE-49AF-AFA9-FE3D4A0BEA7B}" type="pres">
      <dgm:prSet presAssocID="{A983BDC1-9B78-4990-8F42-C5B659D4016E}" presName="sibSpaceThree" presStyleCnt="0"/>
      <dgm:spPr/>
    </dgm:pt>
    <dgm:pt modelId="{B9F192A4-4F21-45AC-A0CC-05F77DE58A03}" type="pres">
      <dgm:prSet presAssocID="{E114FAEA-57B1-45A9-B11A-9EB1E28EDADC}" presName="vertThree" presStyleCnt="0"/>
      <dgm:spPr/>
    </dgm:pt>
    <dgm:pt modelId="{57C9D549-2E41-401C-B51A-40E5C3612C67}" type="pres">
      <dgm:prSet presAssocID="{E114FAEA-57B1-45A9-B11A-9EB1E28EDADC}" presName="txThree" presStyleLbl="node3" presStyleIdx="5" presStyleCnt="6">
        <dgm:presLayoutVars>
          <dgm:chPref val="3"/>
        </dgm:presLayoutVars>
      </dgm:prSet>
      <dgm:spPr/>
      <dgm:t>
        <a:bodyPr/>
        <a:lstStyle/>
        <a:p>
          <a:endParaRPr lang="en-US"/>
        </a:p>
      </dgm:t>
    </dgm:pt>
    <dgm:pt modelId="{87272697-06F7-42E1-AF15-368C22EF7760}" type="pres">
      <dgm:prSet presAssocID="{E114FAEA-57B1-45A9-B11A-9EB1E28EDADC}" presName="horzThree" presStyleCnt="0"/>
      <dgm:spPr/>
    </dgm:pt>
  </dgm:ptLst>
  <dgm:cxnLst>
    <dgm:cxn modelId="{E03103F3-0311-44FA-B621-012C9031DCC2}" type="presOf" srcId="{07AD882E-0117-4575-9475-8B6203E0DFA4}" destId="{4FD3AAD5-865F-4EE5-97DC-EBF378E7B7B2}" srcOrd="0" destOrd="0" presId="urn:microsoft.com/office/officeart/2005/8/layout/hierarchy4"/>
    <dgm:cxn modelId="{04A2DB90-A184-4274-85BF-8D0E4432A56A}" srcId="{32ED9E25-2639-45FC-9CBD-7D8F8512C43D}" destId="{844B30F9-6600-4BD3-B2F4-A03FD0A65DD9}" srcOrd="0" destOrd="0" parTransId="{A29ABA5F-E4FF-4AFF-8C8E-7D6F524E5158}" sibTransId="{316C5C6E-CAF4-4BFE-AAF4-4E04BAC423D6}"/>
    <dgm:cxn modelId="{5D0CD6B3-2DF2-4EFE-ACA1-29CD4F8526F2}" type="presOf" srcId="{E114FAEA-57B1-45A9-B11A-9EB1E28EDADC}" destId="{57C9D549-2E41-401C-B51A-40E5C3612C67}" srcOrd="0" destOrd="0" presId="urn:microsoft.com/office/officeart/2005/8/layout/hierarchy4"/>
    <dgm:cxn modelId="{9D9422C4-0312-4E46-966C-6B1DC5FC0CB6}" srcId="{C38710B2-2655-4DD2-B0C5-21AE43A98C93}" destId="{ECA48B51-78D0-4B4B-B8F3-28F49719C650}" srcOrd="0" destOrd="0" parTransId="{B4214123-FF84-4169-BCE4-74F0C54EA070}" sibTransId="{A983BDC1-9B78-4990-8F42-C5B659D4016E}"/>
    <dgm:cxn modelId="{25EA21C5-90CF-45B2-8787-6E194B29F4F9}" type="presOf" srcId="{32ED9E25-2639-45FC-9CBD-7D8F8512C43D}" destId="{5A960032-3777-4DD3-A298-E875874279DB}" srcOrd="0" destOrd="0" presId="urn:microsoft.com/office/officeart/2005/8/layout/hierarchy4"/>
    <dgm:cxn modelId="{F34CFCBA-DE4A-424B-8607-1102926A7733}" srcId="{00680236-B836-456E-BC7D-AF66E9CDF571}" destId="{CCB38F54-0999-4F14-9B1F-32DB3AD70B8A}" srcOrd="1" destOrd="0" parTransId="{04D663F3-7BDE-4D40-822A-6C3FF6D0D31F}" sibTransId="{10225CFB-22CB-4284-B026-24D96CE4ADBF}"/>
    <dgm:cxn modelId="{BDDD1683-0F23-4100-A884-C855768F8CD3}" type="presOf" srcId="{C6FA3459-E05E-478E-ACB2-0FFADB093BB9}" destId="{1E8ACC69-B53E-4D4D-8108-1BB3F00BCA45}" srcOrd="0" destOrd="0" presId="urn:microsoft.com/office/officeart/2005/8/layout/hierarchy4"/>
    <dgm:cxn modelId="{6E50BDDE-A3DC-4BD8-AECE-C2DD49F799A2}" type="presOf" srcId="{C38710B2-2655-4DD2-B0C5-21AE43A98C93}" destId="{ED53D4C8-3E0C-49C3-9C7E-FF6C3DD26ED3}" srcOrd="0" destOrd="0" presId="urn:microsoft.com/office/officeart/2005/8/layout/hierarchy4"/>
    <dgm:cxn modelId="{FA24F338-1156-4106-BC2E-EBB32C7C0381}" srcId="{CCB38F54-0999-4F14-9B1F-32DB3AD70B8A}" destId="{07AD882E-0117-4575-9475-8B6203E0DFA4}" srcOrd="1" destOrd="0" parTransId="{47616079-59F6-498B-807B-12C469D0D001}" sibTransId="{84A7DA2C-BC30-462B-B57B-FC7CDE2C984F}"/>
    <dgm:cxn modelId="{4E4AE239-B735-404E-AB46-BC1DB9F6AEF6}" type="presOf" srcId="{00680236-B836-456E-BC7D-AF66E9CDF571}" destId="{2711D3D5-2C26-4737-AC9A-258087BD6ADB}" srcOrd="0" destOrd="0" presId="urn:microsoft.com/office/officeart/2005/8/layout/hierarchy4"/>
    <dgm:cxn modelId="{BEBC2C70-2D1E-47AF-B783-41E37C625350}" srcId="{CCB38F54-0999-4F14-9B1F-32DB3AD70B8A}" destId="{685953FC-1417-4E03-A8F4-54C430A12518}" srcOrd="0" destOrd="0" parTransId="{1302FD03-D68C-4048-A093-53C1589F7353}" sibTransId="{88C21157-3012-47F7-9F69-26F0A4919162}"/>
    <dgm:cxn modelId="{14311DF6-582B-4708-9636-A8683A3A5439}" srcId="{C6FA3459-E05E-478E-ACB2-0FFADB093BB9}" destId="{00680236-B836-456E-BC7D-AF66E9CDF571}" srcOrd="0" destOrd="0" parTransId="{917CB256-AAE4-48B4-9547-7F834A034331}" sibTransId="{7D9DDB21-EB18-4640-A3C6-FB6FCB4EA22F}"/>
    <dgm:cxn modelId="{EF0BB4B6-3510-44B7-838A-0B0562BA2B4B}" srcId="{C38710B2-2655-4DD2-B0C5-21AE43A98C93}" destId="{E114FAEA-57B1-45A9-B11A-9EB1E28EDADC}" srcOrd="1" destOrd="0" parTransId="{49175B70-B93B-4F60-86AE-D9E1D607F4D4}" sibTransId="{0731A0EC-0290-4C50-8859-4FE63A83C3A3}"/>
    <dgm:cxn modelId="{E881C71A-9AA0-4EFB-AD3F-6934C05C86CA}" type="presOf" srcId="{F8832E34-BAC7-4C39-9074-A44653A0FF60}" destId="{B300BA0A-6CB0-4E34-8F1E-521FD6C1000A}" srcOrd="0" destOrd="0" presId="urn:microsoft.com/office/officeart/2005/8/layout/hierarchy4"/>
    <dgm:cxn modelId="{F746D4CB-FC2A-4FC2-9B95-B751C7B47A30}" type="presOf" srcId="{685953FC-1417-4E03-A8F4-54C430A12518}" destId="{D98413CB-D097-4D90-99BD-D0C520066298}" srcOrd="0" destOrd="0" presId="urn:microsoft.com/office/officeart/2005/8/layout/hierarchy4"/>
    <dgm:cxn modelId="{368E90D8-1447-47CA-8A41-9DB740FDA588}" type="presOf" srcId="{CCB38F54-0999-4F14-9B1F-32DB3AD70B8A}" destId="{BFA4E78B-C668-4028-85C6-25179BF3270F}" srcOrd="0" destOrd="0" presId="urn:microsoft.com/office/officeart/2005/8/layout/hierarchy4"/>
    <dgm:cxn modelId="{96B5EE02-9835-4D2D-ABBB-7E1268B7D15D}" type="presOf" srcId="{ECA48B51-78D0-4B4B-B8F3-28F49719C650}" destId="{BCFB5CF9-0A64-416A-B656-2D0EA460DAC2}" srcOrd="0" destOrd="0" presId="urn:microsoft.com/office/officeart/2005/8/layout/hierarchy4"/>
    <dgm:cxn modelId="{2021C605-8C72-4161-A8A2-54021D000B2B}" srcId="{32ED9E25-2639-45FC-9CBD-7D8F8512C43D}" destId="{F8832E34-BAC7-4C39-9074-A44653A0FF60}" srcOrd="1" destOrd="0" parTransId="{DDBBD942-DDFA-4EC2-8C3D-59F822FB78C5}" sibTransId="{1C9F4F80-3214-4080-9B6D-930C4CE6F495}"/>
    <dgm:cxn modelId="{6AF27B5D-811B-45C4-946C-8DEFCB5B9967}" srcId="{00680236-B836-456E-BC7D-AF66E9CDF571}" destId="{32ED9E25-2639-45FC-9CBD-7D8F8512C43D}" srcOrd="0" destOrd="0" parTransId="{D970342C-CC58-4CE8-BB7C-A9093D157BF8}" sibTransId="{E01825E2-290A-45FB-94C8-13B4268E90AD}"/>
    <dgm:cxn modelId="{FBFD70B9-F393-418B-95B0-DA6122ECD895}" srcId="{00680236-B836-456E-BC7D-AF66E9CDF571}" destId="{C38710B2-2655-4DD2-B0C5-21AE43A98C93}" srcOrd="2" destOrd="0" parTransId="{E352F4E6-A06C-4149-B9BF-1DE1BC3B9836}" sibTransId="{DA976CF8-300C-443A-B71F-667265278BC5}"/>
    <dgm:cxn modelId="{0DA44B8B-48B9-4CD6-BB61-23CDDF2EB906}" type="presOf" srcId="{844B30F9-6600-4BD3-B2F4-A03FD0A65DD9}" destId="{3FCB79B3-2F2E-43A2-AF8A-DEB73B81F1F6}" srcOrd="0" destOrd="0" presId="urn:microsoft.com/office/officeart/2005/8/layout/hierarchy4"/>
    <dgm:cxn modelId="{E791107F-2263-43EB-BCEC-C223494133A2}" type="presParOf" srcId="{1E8ACC69-B53E-4D4D-8108-1BB3F00BCA45}" destId="{B295FCEB-8189-4A6C-B60E-EED1D46DA522}" srcOrd="0" destOrd="0" presId="urn:microsoft.com/office/officeart/2005/8/layout/hierarchy4"/>
    <dgm:cxn modelId="{4DF6E396-5A27-462B-8DA8-75ABD5627295}" type="presParOf" srcId="{B295FCEB-8189-4A6C-B60E-EED1D46DA522}" destId="{2711D3D5-2C26-4737-AC9A-258087BD6ADB}" srcOrd="0" destOrd="0" presId="urn:microsoft.com/office/officeart/2005/8/layout/hierarchy4"/>
    <dgm:cxn modelId="{CC5854BA-F6DD-4608-8AD2-F84DF923D264}" type="presParOf" srcId="{B295FCEB-8189-4A6C-B60E-EED1D46DA522}" destId="{8DB5FE38-5669-47AD-A696-E567AF18BB25}" srcOrd="1" destOrd="0" presId="urn:microsoft.com/office/officeart/2005/8/layout/hierarchy4"/>
    <dgm:cxn modelId="{8F1FBF72-D9C4-4913-AF2B-1BD0E302F3D4}" type="presParOf" srcId="{B295FCEB-8189-4A6C-B60E-EED1D46DA522}" destId="{186C52EB-4D7D-40E1-8EBB-D09D998DA644}" srcOrd="2" destOrd="0" presId="urn:microsoft.com/office/officeart/2005/8/layout/hierarchy4"/>
    <dgm:cxn modelId="{A0FAA8FD-B317-452B-A833-3C8BB076F22B}" type="presParOf" srcId="{186C52EB-4D7D-40E1-8EBB-D09D998DA644}" destId="{37163C2E-BFDF-41A2-BF01-84B2B6FDAA69}" srcOrd="0" destOrd="0" presId="urn:microsoft.com/office/officeart/2005/8/layout/hierarchy4"/>
    <dgm:cxn modelId="{E13062A6-E3B1-4DF0-AE6E-96822BDDEA40}" type="presParOf" srcId="{37163C2E-BFDF-41A2-BF01-84B2B6FDAA69}" destId="{5A960032-3777-4DD3-A298-E875874279DB}" srcOrd="0" destOrd="0" presId="urn:microsoft.com/office/officeart/2005/8/layout/hierarchy4"/>
    <dgm:cxn modelId="{47E7AD02-91D0-4678-AC6D-ADE3C7CDF149}" type="presParOf" srcId="{37163C2E-BFDF-41A2-BF01-84B2B6FDAA69}" destId="{6F689BA1-220A-424E-B993-50AD9B454C57}" srcOrd="1" destOrd="0" presId="urn:microsoft.com/office/officeart/2005/8/layout/hierarchy4"/>
    <dgm:cxn modelId="{989D4A76-B66B-4482-B37C-EA7ABB3FEAAE}" type="presParOf" srcId="{37163C2E-BFDF-41A2-BF01-84B2B6FDAA69}" destId="{875C8ACB-C80A-4071-804F-6B23177A3061}" srcOrd="2" destOrd="0" presId="urn:microsoft.com/office/officeart/2005/8/layout/hierarchy4"/>
    <dgm:cxn modelId="{07A234B5-FAC5-4479-B677-108CB62B3D65}" type="presParOf" srcId="{875C8ACB-C80A-4071-804F-6B23177A3061}" destId="{6D94A8DC-EB07-4162-9ADA-F6203EEBD41E}" srcOrd="0" destOrd="0" presId="urn:microsoft.com/office/officeart/2005/8/layout/hierarchy4"/>
    <dgm:cxn modelId="{BC288768-053C-44F5-B8FC-F6E25079CACB}" type="presParOf" srcId="{6D94A8DC-EB07-4162-9ADA-F6203EEBD41E}" destId="{3FCB79B3-2F2E-43A2-AF8A-DEB73B81F1F6}" srcOrd="0" destOrd="0" presId="urn:microsoft.com/office/officeart/2005/8/layout/hierarchy4"/>
    <dgm:cxn modelId="{5E5F5F33-E4AD-4488-9DDA-7E12E359ED2E}" type="presParOf" srcId="{6D94A8DC-EB07-4162-9ADA-F6203EEBD41E}" destId="{FC62E6A1-0110-41B3-BB3E-E41B9DD19B29}" srcOrd="1" destOrd="0" presId="urn:microsoft.com/office/officeart/2005/8/layout/hierarchy4"/>
    <dgm:cxn modelId="{ECAEF6D5-C03F-4DDC-AC87-2FF7503E61EA}" type="presParOf" srcId="{875C8ACB-C80A-4071-804F-6B23177A3061}" destId="{B4C4AF6D-3741-4ECA-A9AC-9B458E1E4A0F}" srcOrd="1" destOrd="0" presId="urn:microsoft.com/office/officeart/2005/8/layout/hierarchy4"/>
    <dgm:cxn modelId="{CA34EBE6-2225-42A1-B909-2C5A8EDE0838}" type="presParOf" srcId="{875C8ACB-C80A-4071-804F-6B23177A3061}" destId="{4AE5C195-DEC6-4776-B5B0-20255A082AC1}" srcOrd="2" destOrd="0" presId="urn:microsoft.com/office/officeart/2005/8/layout/hierarchy4"/>
    <dgm:cxn modelId="{71B55A65-A4AF-4E19-BAB4-833B0EC6CDF7}" type="presParOf" srcId="{4AE5C195-DEC6-4776-B5B0-20255A082AC1}" destId="{B300BA0A-6CB0-4E34-8F1E-521FD6C1000A}" srcOrd="0" destOrd="0" presId="urn:microsoft.com/office/officeart/2005/8/layout/hierarchy4"/>
    <dgm:cxn modelId="{3B383D2D-AC8E-4DF7-A148-5E5373D67BB6}" type="presParOf" srcId="{4AE5C195-DEC6-4776-B5B0-20255A082AC1}" destId="{40423E8E-FF5E-4933-B869-D45FCE41F829}" srcOrd="1" destOrd="0" presId="urn:microsoft.com/office/officeart/2005/8/layout/hierarchy4"/>
    <dgm:cxn modelId="{7A8F057E-ECA5-45E2-8963-87744345AC6A}" type="presParOf" srcId="{186C52EB-4D7D-40E1-8EBB-D09D998DA644}" destId="{AB70E0D7-0A38-4E94-9317-98D88D8EE73D}" srcOrd="1" destOrd="0" presId="urn:microsoft.com/office/officeart/2005/8/layout/hierarchy4"/>
    <dgm:cxn modelId="{1C4D38D4-B149-42F4-8219-8CC86AA57DF9}" type="presParOf" srcId="{186C52EB-4D7D-40E1-8EBB-D09D998DA644}" destId="{FB0A8006-C9DC-4EF5-8E9E-3732D1E8E35D}" srcOrd="2" destOrd="0" presId="urn:microsoft.com/office/officeart/2005/8/layout/hierarchy4"/>
    <dgm:cxn modelId="{F1DCE98C-175D-49E8-9E9E-82EA151E4F53}" type="presParOf" srcId="{FB0A8006-C9DC-4EF5-8E9E-3732D1E8E35D}" destId="{BFA4E78B-C668-4028-85C6-25179BF3270F}" srcOrd="0" destOrd="0" presId="urn:microsoft.com/office/officeart/2005/8/layout/hierarchy4"/>
    <dgm:cxn modelId="{A5C52226-8E9F-4D46-BCBF-732CCC2059B1}" type="presParOf" srcId="{FB0A8006-C9DC-4EF5-8E9E-3732D1E8E35D}" destId="{F0B65531-AC7A-4D29-B7DC-04E1E01BDB10}" srcOrd="1" destOrd="0" presId="urn:microsoft.com/office/officeart/2005/8/layout/hierarchy4"/>
    <dgm:cxn modelId="{BE18360A-3A84-4F72-BDD5-1CF0B0EA1EE3}" type="presParOf" srcId="{FB0A8006-C9DC-4EF5-8E9E-3732D1E8E35D}" destId="{2F75D019-4CAE-46F6-9999-CE45741D7D0C}" srcOrd="2" destOrd="0" presId="urn:microsoft.com/office/officeart/2005/8/layout/hierarchy4"/>
    <dgm:cxn modelId="{E4D8EDB2-BC48-42A6-91A4-A43EAA84809D}" type="presParOf" srcId="{2F75D019-4CAE-46F6-9999-CE45741D7D0C}" destId="{B44930E9-A9D1-417D-980F-36E8779A5AB3}" srcOrd="0" destOrd="0" presId="urn:microsoft.com/office/officeart/2005/8/layout/hierarchy4"/>
    <dgm:cxn modelId="{317EBF3E-5C20-4D40-BF30-1AC2D6E2FB2D}" type="presParOf" srcId="{B44930E9-A9D1-417D-980F-36E8779A5AB3}" destId="{D98413CB-D097-4D90-99BD-D0C520066298}" srcOrd="0" destOrd="0" presId="urn:microsoft.com/office/officeart/2005/8/layout/hierarchy4"/>
    <dgm:cxn modelId="{38E573C6-8724-40B7-AC4A-B033129D85F5}" type="presParOf" srcId="{B44930E9-A9D1-417D-980F-36E8779A5AB3}" destId="{4A208E23-DCED-4B18-8F11-B440C403D78E}" srcOrd="1" destOrd="0" presId="urn:microsoft.com/office/officeart/2005/8/layout/hierarchy4"/>
    <dgm:cxn modelId="{B4655CE5-01D0-48A9-B138-2CA17939217B}" type="presParOf" srcId="{2F75D019-4CAE-46F6-9999-CE45741D7D0C}" destId="{AC439103-79CC-4388-B3BC-2E28E4A31171}" srcOrd="1" destOrd="0" presId="urn:microsoft.com/office/officeart/2005/8/layout/hierarchy4"/>
    <dgm:cxn modelId="{F229F670-7E78-46D4-9D43-16E84484B4E7}" type="presParOf" srcId="{2F75D019-4CAE-46F6-9999-CE45741D7D0C}" destId="{56B70708-5CC1-4567-BFD0-D01481EA5AF3}" srcOrd="2" destOrd="0" presId="urn:microsoft.com/office/officeart/2005/8/layout/hierarchy4"/>
    <dgm:cxn modelId="{905CE832-AB57-4089-812A-DE67B2955110}" type="presParOf" srcId="{56B70708-5CC1-4567-BFD0-D01481EA5AF3}" destId="{4FD3AAD5-865F-4EE5-97DC-EBF378E7B7B2}" srcOrd="0" destOrd="0" presId="urn:microsoft.com/office/officeart/2005/8/layout/hierarchy4"/>
    <dgm:cxn modelId="{3B0B0F60-B1A3-42F3-909E-CD3174A6BF5B}" type="presParOf" srcId="{56B70708-5CC1-4567-BFD0-D01481EA5AF3}" destId="{5CD52729-5189-4C0E-B560-81634F4C5958}" srcOrd="1" destOrd="0" presId="urn:microsoft.com/office/officeart/2005/8/layout/hierarchy4"/>
    <dgm:cxn modelId="{16C35C6F-A076-4310-9961-6839560911B5}" type="presParOf" srcId="{186C52EB-4D7D-40E1-8EBB-D09D998DA644}" destId="{E7C8358E-47FD-422F-B15E-6D4ECB33D757}" srcOrd="3" destOrd="0" presId="urn:microsoft.com/office/officeart/2005/8/layout/hierarchy4"/>
    <dgm:cxn modelId="{62D79448-4CC3-4FE2-B916-DF88F45B7BF6}" type="presParOf" srcId="{186C52EB-4D7D-40E1-8EBB-D09D998DA644}" destId="{2F3AB4ED-28FB-4DF5-A868-E99F79EF24FD}" srcOrd="4" destOrd="0" presId="urn:microsoft.com/office/officeart/2005/8/layout/hierarchy4"/>
    <dgm:cxn modelId="{94518468-A381-4BEF-A701-B43BC9133A57}" type="presParOf" srcId="{2F3AB4ED-28FB-4DF5-A868-E99F79EF24FD}" destId="{ED53D4C8-3E0C-49C3-9C7E-FF6C3DD26ED3}" srcOrd="0" destOrd="0" presId="urn:microsoft.com/office/officeart/2005/8/layout/hierarchy4"/>
    <dgm:cxn modelId="{A694B312-E8B0-4D26-A5B5-F9CBD2D67967}" type="presParOf" srcId="{2F3AB4ED-28FB-4DF5-A868-E99F79EF24FD}" destId="{BF31EC13-E8BB-4F6B-9AA9-750EB1CC602B}" srcOrd="1" destOrd="0" presId="urn:microsoft.com/office/officeart/2005/8/layout/hierarchy4"/>
    <dgm:cxn modelId="{5AAECA7A-7B9B-4041-AE24-2751DF48D8BE}" type="presParOf" srcId="{2F3AB4ED-28FB-4DF5-A868-E99F79EF24FD}" destId="{2F9C3BEA-79C2-4942-B9C7-FAE77908CABF}" srcOrd="2" destOrd="0" presId="urn:microsoft.com/office/officeart/2005/8/layout/hierarchy4"/>
    <dgm:cxn modelId="{E0592BD1-6C45-49CD-80F1-6EF6BF918415}" type="presParOf" srcId="{2F9C3BEA-79C2-4942-B9C7-FAE77908CABF}" destId="{C7773326-6669-45F4-BA7F-3C32B8717725}" srcOrd="0" destOrd="0" presId="urn:microsoft.com/office/officeart/2005/8/layout/hierarchy4"/>
    <dgm:cxn modelId="{5FA5A8E3-6E48-452D-99C4-442994A48AB0}" type="presParOf" srcId="{C7773326-6669-45F4-BA7F-3C32B8717725}" destId="{BCFB5CF9-0A64-416A-B656-2D0EA460DAC2}" srcOrd="0" destOrd="0" presId="urn:microsoft.com/office/officeart/2005/8/layout/hierarchy4"/>
    <dgm:cxn modelId="{35ED1B44-3E1E-4362-B9B2-AB14485BC6B3}" type="presParOf" srcId="{C7773326-6669-45F4-BA7F-3C32B8717725}" destId="{755B6FE5-0ECF-4BAE-8FE8-C4EBABCD818C}" srcOrd="1" destOrd="0" presId="urn:microsoft.com/office/officeart/2005/8/layout/hierarchy4"/>
    <dgm:cxn modelId="{B8817E1B-611F-4D24-8D7D-9063A78741B1}" type="presParOf" srcId="{2F9C3BEA-79C2-4942-B9C7-FAE77908CABF}" destId="{42FB3EDF-98CE-49AF-AFA9-FE3D4A0BEA7B}" srcOrd="1" destOrd="0" presId="urn:microsoft.com/office/officeart/2005/8/layout/hierarchy4"/>
    <dgm:cxn modelId="{F2BBD288-4C9F-420A-9A5D-90928FC23CD7}" type="presParOf" srcId="{2F9C3BEA-79C2-4942-B9C7-FAE77908CABF}" destId="{B9F192A4-4F21-45AC-A0CC-05F77DE58A03}" srcOrd="2" destOrd="0" presId="urn:microsoft.com/office/officeart/2005/8/layout/hierarchy4"/>
    <dgm:cxn modelId="{0E9AC87A-97B5-4AE8-85F4-CE92030A8069}" type="presParOf" srcId="{B9F192A4-4F21-45AC-A0CC-05F77DE58A03}" destId="{57C9D549-2E41-401C-B51A-40E5C3612C67}" srcOrd="0" destOrd="0" presId="urn:microsoft.com/office/officeart/2005/8/layout/hierarchy4"/>
    <dgm:cxn modelId="{A0391E6A-6D9A-4168-B4A6-B27311C1D8C8}" type="presParOf" srcId="{B9F192A4-4F21-45AC-A0CC-05F77DE58A03}" destId="{87272697-06F7-42E1-AF15-368C22EF7760}"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3866"/>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64" charset="0"/>
              </a:defRPr>
            </a:lvl1pPr>
          </a:lstStyle>
          <a:p>
            <a:endParaRPr lang="en-US"/>
          </a:p>
        </p:txBody>
      </p:sp>
      <p:sp>
        <p:nvSpPr>
          <p:cNvPr id="3" name="Date Placeholder 2"/>
          <p:cNvSpPr>
            <a:spLocks noGrp="1"/>
          </p:cNvSpPr>
          <p:nvPr>
            <p:ph type="dt" sz="quarter" idx="1"/>
          </p:nvPr>
        </p:nvSpPr>
        <p:spPr>
          <a:xfrm>
            <a:off x="3884613" y="0"/>
            <a:ext cx="2971800" cy="453866"/>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64" charset="0"/>
              </a:defRPr>
            </a:lvl1pPr>
          </a:lstStyle>
          <a:p>
            <a:fld id="{57C9F6C1-53BA-4BBB-97B4-B6244B5CD8B8}" type="datetime1">
              <a:rPr lang="en-US"/>
              <a:pPr/>
              <a:t>5/21/2015</a:t>
            </a:fld>
            <a:endParaRPr lang="en-US"/>
          </a:p>
        </p:txBody>
      </p:sp>
      <p:sp>
        <p:nvSpPr>
          <p:cNvPr id="4" name="Footer Placeholder 3"/>
          <p:cNvSpPr>
            <a:spLocks noGrp="1"/>
          </p:cNvSpPr>
          <p:nvPr>
            <p:ph type="ftr" sz="quarter" idx="2"/>
          </p:nvPr>
        </p:nvSpPr>
        <p:spPr>
          <a:xfrm>
            <a:off x="0" y="8621883"/>
            <a:ext cx="2971800" cy="453866"/>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64" charset="0"/>
              </a:defRPr>
            </a:lvl1pPr>
          </a:lstStyle>
          <a:p>
            <a:endParaRPr lang="en-US"/>
          </a:p>
        </p:txBody>
      </p:sp>
      <p:sp>
        <p:nvSpPr>
          <p:cNvPr id="5" name="Slide Number Placeholder 4"/>
          <p:cNvSpPr>
            <a:spLocks noGrp="1"/>
          </p:cNvSpPr>
          <p:nvPr>
            <p:ph type="sldNum" sz="quarter" idx="3"/>
          </p:nvPr>
        </p:nvSpPr>
        <p:spPr>
          <a:xfrm>
            <a:off x="3884613" y="8621883"/>
            <a:ext cx="2971800" cy="453866"/>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64" charset="0"/>
              </a:defRPr>
            </a:lvl1pPr>
          </a:lstStyle>
          <a:p>
            <a:fld id="{D978487A-58C4-48C3-A38B-F2E104474A4E}" type="slidenum">
              <a:rPr lang="en-US"/>
              <a:pPr/>
              <a:t>‹N›</a:t>
            </a:fld>
            <a:endParaRPr lang="en-US"/>
          </a:p>
        </p:txBody>
      </p:sp>
    </p:spTree>
    <p:extLst>
      <p:ext uri="{BB962C8B-B14F-4D97-AF65-F5344CB8AC3E}">
        <p14:creationId xmlns:p14="http://schemas.microsoft.com/office/powerpoint/2010/main" xmlns="" val="39358784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3866"/>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64" charset="0"/>
              </a:defRPr>
            </a:lvl1pPr>
          </a:lstStyle>
          <a:p>
            <a:endParaRPr lang="en-US"/>
          </a:p>
        </p:txBody>
      </p:sp>
      <p:sp>
        <p:nvSpPr>
          <p:cNvPr id="3" name="Date Placeholder 2"/>
          <p:cNvSpPr>
            <a:spLocks noGrp="1"/>
          </p:cNvSpPr>
          <p:nvPr>
            <p:ph type="dt" idx="1"/>
          </p:nvPr>
        </p:nvSpPr>
        <p:spPr>
          <a:xfrm>
            <a:off x="3884613" y="0"/>
            <a:ext cx="2971800" cy="453866"/>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64" charset="0"/>
              </a:defRPr>
            </a:lvl1pPr>
          </a:lstStyle>
          <a:p>
            <a:fld id="{810991C2-7CC6-4B45-BA6D-F6DE92D001D0}" type="datetime1">
              <a:rPr lang="en-US"/>
              <a:pPr/>
              <a:t>5/21/2015</a:t>
            </a:fld>
            <a:endParaRPr lang="en-US"/>
          </a:p>
        </p:txBody>
      </p:sp>
      <p:sp>
        <p:nvSpPr>
          <p:cNvPr id="4" name="Slide Image Placeholder 3"/>
          <p:cNvSpPr>
            <a:spLocks noGrp="1" noRot="1" noChangeAspect="1"/>
          </p:cNvSpPr>
          <p:nvPr>
            <p:ph type="sldImg" idx="2"/>
          </p:nvPr>
        </p:nvSpPr>
        <p:spPr>
          <a:xfrm>
            <a:off x="1160463" y="681038"/>
            <a:ext cx="4537075" cy="34036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p>
        </p:txBody>
      </p:sp>
      <p:sp>
        <p:nvSpPr>
          <p:cNvPr id="5" name="Notes Placeholder 4"/>
          <p:cNvSpPr>
            <a:spLocks noGrp="1"/>
          </p:cNvSpPr>
          <p:nvPr>
            <p:ph type="body" sz="quarter" idx="3"/>
          </p:nvPr>
        </p:nvSpPr>
        <p:spPr>
          <a:xfrm>
            <a:off x="685800" y="4311730"/>
            <a:ext cx="5486400" cy="4084796"/>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21883"/>
            <a:ext cx="2971800" cy="453866"/>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64" charset="0"/>
              </a:defRPr>
            </a:lvl1pPr>
          </a:lstStyle>
          <a:p>
            <a:endParaRPr lang="en-US"/>
          </a:p>
        </p:txBody>
      </p:sp>
      <p:sp>
        <p:nvSpPr>
          <p:cNvPr id="7" name="Slide Number Placeholder 6"/>
          <p:cNvSpPr>
            <a:spLocks noGrp="1"/>
          </p:cNvSpPr>
          <p:nvPr>
            <p:ph type="sldNum" sz="quarter" idx="5"/>
          </p:nvPr>
        </p:nvSpPr>
        <p:spPr>
          <a:xfrm>
            <a:off x="3884613" y="8621883"/>
            <a:ext cx="2971800" cy="453866"/>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64" charset="0"/>
              </a:defRPr>
            </a:lvl1pPr>
          </a:lstStyle>
          <a:p>
            <a:fld id="{829599AC-CD18-4F14-B469-B034D02387DF}" type="slidenum">
              <a:rPr lang="en-US"/>
              <a:pPr/>
              <a:t>‹N›</a:t>
            </a:fld>
            <a:endParaRPr lang="en-US"/>
          </a:p>
        </p:txBody>
      </p:sp>
    </p:spTree>
    <p:extLst>
      <p:ext uri="{BB962C8B-B14F-4D97-AF65-F5344CB8AC3E}">
        <p14:creationId xmlns:p14="http://schemas.microsoft.com/office/powerpoint/2010/main" xmlns="" val="170695136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Geneva" charset="-128"/>
        <a:cs typeface="Geneva" charset="0"/>
      </a:defRPr>
    </a:lvl3pPr>
    <a:lvl4pPr marL="1371600" algn="l" defTabSz="457200" rtl="0" eaLnBrk="0" fontAlgn="base" hangingPunct="0">
      <a:spcBef>
        <a:spcPct val="30000"/>
      </a:spcBef>
      <a:spcAft>
        <a:spcPct val="0"/>
      </a:spcAft>
      <a:defRPr sz="1200" kern="1200">
        <a:solidFill>
          <a:schemeClr val="tx1"/>
        </a:solidFill>
        <a:latin typeface="+mn-lt"/>
        <a:ea typeface="Geneva" charset="-128"/>
        <a:cs typeface="Geneva" charset="0"/>
      </a:defRPr>
    </a:lvl4pPr>
    <a:lvl5pPr marL="1828800" algn="l" defTabSz="457200" rtl="0" eaLnBrk="0" fontAlgn="base" hangingPunct="0">
      <a:spcBef>
        <a:spcPct val="30000"/>
      </a:spcBef>
      <a:spcAft>
        <a:spcPct val="0"/>
      </a:spcAft>
      <a:defRPr sz="1200" kern="1200">
        <a:solidFill>
          <a:schemeClr val="tx1"/>
        </a:solidFill>
        <a:latin typeface="+mn-lt"/>
        <a:ea typeface="Geneva" charset="-128"/>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Italians"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en.wikipedia.org/wiki/Botanist" TargetMode="External"/><Relationship Id="rId5" Type="http://schemas.openxmlformats.org/officeDocument/2006/relationships/hyperlink" Target="http://en.wikipedia.org/wiki/Cartographer" TargetMode="External"/><Relationship Id="rId4" Type="http://schemas.openxmlformats.org/officeDocument/2006/relationships/hyperlink" Target="http://en.wikipedia.org/wiki/Polymath"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9599AC-CD18-4F14-B469-B034D02387D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FontTx/>
              <a:buNone/>
            </a:pPr>
            <a:r>
              <a:rPr kumimoji="0" lang="en-US" altLang="ja-JP" sz="1200" b="1" dirty="0" smtClean="0">
                <a:solidFill>
                  <a:srgbClr val="000000"/>
                </a:solidFill>
                <a:latin typeface="Times New Roman" pitchFamily="18" charset="0"/>
                <a:ea typeface="HG丸ｺﾞｼｯｸM-PRO" pitchFamily="50" charset="-128"/>
              </a:rPr>
              <a:t>WICI Vision: </a:t>
            </a:r>
          </a:p>
          <a:p>
            <a:pPr>
              <a:spcBef>
                <a:spcPts val="0"/>
              </a:spcBef>
              <a:buFontTx/>
              <a:buNone/>
            </a:pPr>
            <a:r>
              <a:rPr kumimoji="0" lang="en-US" altLang="ja-JP" sz="1200" b="0" dirty="0" smtClean="0">
                <a:solidFill>
                  <a:srgbClr val="000000"/>
                </a:solidFill>
                <a:latin typeface="Times New Roman" pitchFamily="18" charset="0"/>
                <a:ea typeface="HG丸ｺﾞｼｯｸM-PRO" pitchFamily="50" charset="-128"/>
              </a:rPr>
              <a:t>WICI recognizes the need for corporate reporting that integrates the disclosure of information on how companies create value over the short, medium and long term through the employment of intangibles. </a:t>
            </a:r>
          </a:p>
        </p:txBody>
      </p:sp>
      <p:sp>
        <p:nvSpPr>
          <p:cNvPr id="4" name="Slide Number Placeholder 3"/>
          <p:cNvSpPr>
            <a:spLocks noGrp="1"/>
          </p:cNvSpPr>
          <p:nvPr>
            <p:ph type="sldNum" sz="quarter" idx="10"/>
          </p:nvPr>
        </p:nvSpPr>
        <p:spPr/>
        <p:txBody>
          <a:bodyPr/>
          <a:lstStyle/>
          <a:p>
            <a:fld id="{829599AC-CD18-4F14-B469-B034D02387DF}" type="slidenum">
              <a:rPr lang="en-US" smtClean="0"/>
              <a:pPr/>
              <a:t>10</a:t>
            </a:fld>
            <a:endParaRPr lang="en-US"/>
          </a:p>
        </p:txBody>
      </p:sp>
    </p:spTree>
    <p:extLst>
      <p:ext uri="{BB962C8B-B14F-4D97-AF65-F5344CB8AC3E}">
        <p14:creationId xmlns:p14="http://schemas.microsoft.com/office/powerpoint/2010/main" xmlns="" val="267082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9599AC-CD18-4F14-B469-B034D02387DF}" type="slidenum">
              <a:rPr lang="en-US" smtClean="0"/>
              <a:pPr/>
              <a:t>11</a:t>
            </a:fld>
            <a:endParaRPr lang="en-US"/>
          </a:p>
        </p:txBody>
      </p:sp>
    </p:spTree>
    <p:extLst>
      <p:ext uri="{BB962C8B-B14F-4D97-AF65-F5344CB8AC3E}">
        <p14:creationId xmlns:p14="http://schemas.microsoft.com/office/powerpoint/2010/main" xmlns="" val="4277645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9599AC-CD18-4F14-B469-B034D02387DF}" type="slidenum">
              <a:rPr lang="en-US" smtClean="0"/>
              <a:pPr/>
              <a:t>12</a:t>
            </a:fld>
            <a:endParaRPr lang="en-US"/>
          </a:p>
        </p:txBody>
      </p:sp>
    </p:spTree>
    <p:extLst>
      <p:ext uri="{BB962C8B-B14F-4D97-AF65-F5344CB8AC3E}">
        <p14:creationId xmlns:p14="http://schemas.microsoft.com/office/powerpoint/2010/main" xmlns="" val="994310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example WICI framework elements reported through existing disclosures by select companies highlights</a:t>
            </a:r>
            <a:r>
              <a:rPr lang="en-US" baseline="0" dirty="0" smtClean="0"/>
              <a:t> that this is not new, it is not just an add on, companies already do this just not consistently or comprehensively, and we need to demonstrate this in a more transparent, accessible way.</a:t>
            </a:r>
          </a:p>
          <a:p>
            <a:endParaRPr lang="en-US" baseline="0" dirty="0" smtClean="0"/>
          </a:p>
          <a:p>
            <a:r>
              <a:rPr lang="en-US" dirty="0" smtClean="0"/>
              <a:t>Opportunity for Conference Board hosted Institute</a:t>
            </a:r>
            <a:r>
              <a:rPr lang="en-US" baseline="0" dirty="0" smtClean="0"/>
              <a:t> for </a:t>
            </a:r>
            <a:r>
              <a:rPr lang="en-US" dirty="0" smtClean="0"/>
              <a:t>Sustainable</a:t>
            </a:r>
            <a:r>
              <a:rPr lang="en-US" baseline="0" dirty="0" smtClean="0"/>
              <a:t> </a:t>
            </a:r>
            <a:r>
              <a:rPr lang="en-US" dirty="0" smtClean="0"/>
              <a:t>Value Creation</a:t>
            </a:r>
            <a:r>
              <a:rPr lang="en-US" baseline="0" dirty="0" smtClean="0"/>
              <a:t> (ISVC) </a:t>
            </a:r>
            <a:r>
              <a:rPr lang="en-US" dirty="0" smtClean="0"/>
              <a:t>to drive change in the US and abroad through providing access and transparency to current practice in reporting of value creation through intangibles.</a:t>
            </a:r>
          </a:p>
          <a:p>
            <a:r>
              <a:rPr lang="en-US" dirty="0" smtClean="0"/>
              <a:t>The ISVC</a:t>
            </a:r>
            <a:r>
              <a:rPr lang="en-US" baseline="0" dirty="0" smtClean="0"/>
              <a:t> </a:t>
            </a:r>
            <a:r>
              <a:rPr lang="en-US" dirty="0" smtClean="0"/>
              <a:t>is focused on creating a dashboard to highlight existing, publicly available disclosures of companies that are taking a comprehensive view of all factors that contribute to sustainable value with a focus on intangibles, thereby identifying patterns of successful approaches to creating and communicating sustainable value.</a:t>
            </a:r>
          </a:p>
        </p:txBody>
      </p:sp>
      <p:sp>
        <p:nvSpPr>
          <p:cNvPr id="4" name="Slide Number Placeholder 3"/>
          <p:cNvSpPr>
            <a:spLocks noGrp="1"/>
          </p:cNvSpPr>
          <p:nvPr>
            <p:ph type="sldNum" sz="quarter" idx="10"/>
          </p:nvPr>
        </p:nvSpPr>
        <p:spPr/>
        <p:txBody>
          <a:bodyPr/>
          <a:lstStyle/>
          <a:p>
            <a:fld id="{829599AC-CD18-4F14-B469-B034D02387DF}" type="slidenum">
              <a:rPr lang="en-US" smtClean="0"/>
              <a:pPr/>
              <a:t>13</a:t>
            </a:fld>
            <a:endParaRPr lang="en-US"/>
          </a:p>
        </p:txBody>
      </p:sp>
    </p:spTree>
    <p:extLst>
      <p:ext uri="{BB962C8B-B14F-4D97-AF65-F5344CB8AC3E}">
        <p14:creationId xmlns:p14="http://schemas.microsoft.com/office/powerpoint/2010/main" xmlns="" val="3492248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9599AC-CD18-4F14-B469-B034D02387DF}" type="slidenum">
              <a:rPr lang="en-US" smtClean="0"/>
              <a:pPr/>
              <a:t>14</a:t>
            </a:fld>
            <a:endParaRPr lang="en-US"/>
          </a:p>
        </p:txBody>
      </p:sp>
    </p:spTree>
    <p:extLst>
      <p:ext uri="{BB962C8B-B14F-4D97-AF65-F5344CB8AC3E}">
        <p14:creationId xmlns:p14="http://schemas.microsoft.com/office/powerpoint/2010/main" xmlns="" val="939461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foundation for the current external financial reporting model (that is, US GAAP and</a:t>
            </a: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other equivalents like IFRS) was adopted during, and to meet the needs of, the industrial age. It is, to a large extent, based on the assumption that profitability is driven by tangible</a:t>
            </a: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assets such as physical plant and equipment and raw materials that are needed to produce tangible products. This model was not designed to describe the vast array of new business</a:t>
            </a: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models that companies now follow in the knowledge economy—business models that, in</a:t>
            </a: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many cases, rely heavily on the employment of intangible assets to create value and drive</a:t>
            </a: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profitability.</a:t>
            </a:r>
            <a:endParaRPr lang="en-US" dirty="0"/>
          </a:p>
        </p:txBody>
      </p:sp>
      <p:sp>
        <p:nvSpPr>
          <p:cNvPr id="4" name="Slide Number Placeholder 3"/>
          <p:cNvSpPr>
            <a:spLocks noGrp="1"/>
          </p:cNvSpPr>
          <p:nvPr>
            <p:ph type="sldNum" sz="quarter" idx="10"/>
          </p:nvPr>
        </p:nvSpPr>
        <p:spPr/>
        <p:txBody>
          <a:bodyPr/>
          <a:lstStyle/>
          <a:p>
            <a:fld id="{F87DD227-7F38-4DB1-8B75-4E4673845AB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Increased competition and rapid advances in technology are resulting in dramatic changes. To survive and compete, companies are changing everything — the way they are organized and managed, the way they do work and develop new products, the way they manage risks, and their relationships with other organizations.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In response to increased competition and changes in their businesses, companies also are changing their information systems and the types of information they use to manage their businesses. For example, they are developing new performance measures often designed to focus on activities that provide long-term value and competitive advantage, including non- financial measures such as product development lead time and financial measures such as economic value added. </a:t>
            </a:r>
            <a:r>
              <a:rPr lang="en-US" dirty="0" smtClean="0"/>
              <a:t>(Source: Jenkins Report)</a:t>
            </a:r>
          </a:p>
        </p:txBody>
      </p:sp>
      <p:sp>
        <p:nvSpPr>
          <p:cNvPr id="72707" name="Rectangle 3"/>
          <p:cNvSpPr>
            <a:spLocks noGrp="1" noRot="1" noChangeAspect="1" noChangeArrowheads="1" noTextEdit="1"/>
          </p:cNvSpPr>
          <p:nvPr>
            <p:ph type="sldImg"/>
          </p:nvPr>
        </p:nvSpPr>
        <p:spPr>
          <a:xfrm>
            <a:off x="1168400" y="687388"/>
            <a:ext cx="4521200" cy="3390900"/>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While all enterprises (including those in industries that primarily deal in tangibles, such as agricultural, manufacturing, and distribution, among others) have progressed to become more global, highly automated, and increasingly reliant on intangible value drivers rather than physical assets alone, the reporting model has not adapted at the same pace as illustrated in this</a:t>
            </a:r>
            <a:r>
              <a:rPr lang="en-US" sz="1200" kern="1200" dirty="0" smtClean="0">
                <a:solidFill>
                  <a:schemeClr val="tx1"/>
                </a:solidFill>
                <a:latin typeface="+mn-lt"/>
                <a:ea typeface="+mn-ea"/>
                <a:cs typeface="+mn-cs"/>
              </a:rPr>
              <a:t> d</a:t>
            </a:r>
            <a:r>
              <a:rPr lang="en-US" sz="1200" kern="1200" baseline="0" dirty="0" smtClean="0">
                <a:solidFill>
                  <a:schemeClr val="tx1"/>
                </a:solidFill>
                <a:latin typeface="+mn-lt"/>
                <a:ea typeface="+mn-ea"/>
                <a:cs typeface="+mn-cs"/>
              </a:rPr>
              <a:t>iagram.</a:t>
            </a:r>
          </a:p>
          <a:p>
            <a:r>
              <a:rPr lang="en-US" sz="1200" kern="1200" baseline="0" dirty="0" smtClean="0">
                <a:solidFill>
                  <a:schemeClr val="tx1"/>
                </a:solidFill>
                <a:latin typeface="+mn-lt"/>
                <a:ea typeface="+mn-ea"/>
                <a:cs typeface="+mn-cs"/>
              </a:rPr>
              <a:t>While the current model does serve as an effective foundation from which business reporting should start, timely decisions can be made only by looking at both lagging indicators (such as those found in historical financial statements) </a:t>
            </a:r>
            <a:r>
              <a:rPr lang="en-US" sz="1200" i="1" kern="1200" baseline="0" dirty="0" smtClean="0">
                <a:solidFill>
                  <a:schemeClr val="tx1"/>
                </a:solidFill>
                <a:latin typeface="+mn-lt"/>
                <a:ea typeface="+mn-ea"/>
                <a:cs typeface="+mn-cs"/>
              </a:rPr>
              <a:t>and leading indicators </a:t>
            </a:r>
            <a:r>
              <a:rPr lang="en-US" sz="1200" kern="1200" baseline="0" dirty="0" smtClean="0">
                <a:solidFill>
                  <a:schemeClr val="tx1"/>
                </a:solidFill>
                <a:latin typeface="+mn-lt"/>
                <a:ea typeface="+mn-ea"/>
                <a:cs typeface="+mn-cs"/>
              </a:rPr>
              <a:t>(such as value drivers and key performance indicators), which provide more predictive information about the future cash flows and viability of the business. Whereas the current reporting model is a one-size-fits-all model with an exclusively historical financial statement focus, an enhanced reporting model would allow for better decision making through up-to-date information on mission, vision, value drivers, and critical success factors, which are all relevant measures that speak to future potential. This is the kind of information that management currently uses to make key decisions, and yet there is a disconnect in the corporate reporting process between the information management uses internally for decision making purposes and what is provided externally to the marketplace for its decision making.</a:t>
            </a:r>
          </a:p>
          <a:p>
            <a:r>
              <a:rPr lang="en-US" dirty="0" smtClean="0"/>
              <a:t>(Source: ASEC Whitepaper)</a:t>
            </a:r>
            <a:endParaRPr lang="en-US" dirty="0"/>
          </a:p>
        </p:txBody>
      </p:sp>
      <p:sp>
        <p:nvSpPr>
          <p:cNvPr id="4" name="Slide Number Placeholder 3"/>
          <p:cNvSpPr>
            <a:spLocks noGrp="1"/>
          </p:cNvSpPr>
          <p:nvPr>
            <p:ph type="sldNum" sz="quarter" idx="10"/>
          </p:nvPr>
        </p:nvSpPr>
        <p:spPr/>
        <p:txBody>
          <a:bodyPr/>
          <a:lstStyle/>
          <a:p>
            <a:fld id="{F87DD227-7F38-4DB1-8B75-4E4673845AB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noFill/>
          <a:ln/>
        </p:spPr>
        <p:txBody>
          <a:bodyPr>
            <a:normAutofit fontScale="77500" lnSpcReduction="20000"/>
          </a:bodyPr>
          <a:lstStyle/>
          <a:p>
            <a:pPr>
              <a:spcBef>
                <a:spcPts val="0"/>
              </a:spcBef>
              <a:spcAft>
                <a:spcPts val="1800"/>
              </a:spcAft>
            </a:pPr>
            <a:r>
              <a:rPr lang="en-US" sz="1200" dirty="0" smtClean="0"/>
              <a:t>Full list of perceived</a:t>
            </a:r>
            <a:r>
              <a:rPr lang="en-US" sz="1200" baseline="0" dirty="0" smtClean="0"/>
              <a:t> barriers to the evolution of corporate reporting</a:t>
            </a:r>
            <a:r>
              <a:rPr lang="en-US" sz="1200" dirty="0" smtClean="0"/>
              <a:t>:</a:t>
            </a:r>
          </a:p>
          <a:p>
            <a:pPr marL="171450" indent="-171450">
              <a:spcBef>
                <a:spcPts val="0"/>
              </a:spcBef>
              <a:spcAft>
                <a:spcPts val="1800"/>
              </a:spcAft>
              <a:buFont typeface="Arial" panose="020B0604020202020204" pitchFamily="34" charset="0"/>
              <a:buChar char="•"/>
            </a:pPr>
            <a:r>
              <a:rPr lang="en-US" sz="1200" dirty="0" smtClean="0"/>
              <a:t>Short-termism</a:t>
            </a:r>
          </a:p>
          <a:p>
            <a:pPr marL="171450" indent="-171450">
              <a:spcBef>
                <a:spcPts val="0"/>
              </a:spcBef>
              <a:spcAft>
                <a:spcPts val="1800"/>
              </a:spcAft>
              <a:buFont typeface="Arial" panose="020B0604020202020204" pitchFamily="34" charset="0"/>
              <a:buChar char="•"/>
            </a:pPr>
            <a:r>
              <a:rPr lang="en-US" sz="1200" dirty="0" smtClean="0"/>
              <a:t>Lack</a:t>
            </a:r>
            <a:r>
              <a:rPr lang="en-US" sz="1200" baseline="0" dirty="0" smtClean="0"/>
              <a:t> of regulatory mandate</a:t>
            </a:r>
            <a:endParaRPr lang="en-US" sz="1200" dirty="0" smtClean="0"/>
          </a:p>
          <a:p>
            <a:pPr marL="171450" indent="-171450">
              <a:spcBef>
                <a:spcPts val="0"/>
              </a:spcBef>
              <a:spcAft>
                <a:spcPts val="1800"/>
              </a:spcAft>
              <a:buFont typeface="Arial" panose="020B0604020202020204" pitchFamily="34" charset="0"/>
              <a:buChar char="•"/>
            </a:pPr>
            <a:r>
              <a:rPr lang="en-US" sz="1200" dirty="0" smtClean="0"/>
              <a:t>Perceived</a:t>
            </a:r>
            <a:r>
              <a:rPr lang="en-US" sz="1200" baseline="0" dirty="0" smtClean="0"/>
              <a:t> c</a:t>
            </a:r>
            <a:r>
              <a:rPr lang="en-US" sz="1200" dirty="0" smtClean="0"/>
              <a:t>ompliance burden</a:t>
            </a:r>
          </a:p>
          <a:p>
            <a:pPr marL="171450" indent="-171450">
              <a:spcBef>
                <a:spcPts val="0"/>
              </a:spcBef>
              <a:spcAft>
                <a:spcPts val="1800"/>
              </a:spcAft>
              <a:buFont typeface="Arial" panose="020B0604020202020204" pitchFamily="34" charset="0"/>
              <a:buChar char="•"/>
            </a:pPr>
            <a:r>
              <a:rPr lang="en-US" sz="1200" dirty="0" smtClean="0"/>
              <a:t>Perceived</a:t>
            </a:r>
            <a:r>
              <a:rPr lang="en-US" sz="1200" baseline="0" dirty="0" smtClean="0"/>
              <a:t> c</a:t>
            </a:r>
            <a:r>
              <a:rPr lang="en-US" sz="1200" dirty="0" smtClean="0"/>
              <a:t>ompetitive disadvantage</a:t>
            </a:r>
          </a:p>
          <a:p>
            <a:pPr marL="171450" indent="-171450">
              <a:spcBef>
                <a:spcPts val="0"/>
              </a:spcBef>
              <a:spcAft>
                <a:spcPts val="1800"/>
              </a:spcAft>
              <a:buFont typeface="Arial" panose="020B0604020202020204" pitchFamily="34" charset="0"/>
              <a:buChar char="•"/>
            </a:pPr>
            <a:r>
              <a:rPr lang="en-US" sz="1200" dirty="0" smtClean="0"/>
              <a:t>Fear</a:t>
            </a:r>
            <a:r>
              <a:rPr lang="en-US" sz="1200" baseline="0" dirty="0" smtClean="0"/>
              <a:t> of l</a:t>
            </a:r>
            <a:r>
              <a:rPr lang="en-US" sz="1200" dirty="0" smtClean="0"/>
              <a:t>iability/litigation risk</a:t>
            </a:r>
          </a:p>
          <a:p>
            <a:pPr marL="171450" marR="0" indent="-171450" algn="l" defTabSz="457200" rtl="0" eaLnBrk="0" fontAlgn="base" latinLnBrk="0" hangingPunct="0">
              <a:lnSpc>
                <a:spcPct val="100000"/>
              </a:lnSpc>
              <a:spcBef>
                <a:spcPts val="0"/>
              </a:spcBef>
              <a:spcAft>
                <a:spcPts val="1800"/>
              </a:spcAft>
              <a:buClrTx/>
              <a:buSzTx/>
              <a:buFont typeface="Arial" panose="020B0604020202020204" pitchFamily="34" charset="0"/>
              <a:buChar char="•"/>
              <a:tabLst/>
              <a:defRPr/>
            </a:pPr>
            <a:r>
              <a:rPr lang="en-US" sz="1200" dirty="0" smtClean="0"/>
              <a:t>Lack of a structured reporting framework</a:t>
            </a:r>
          </a:p>
          <a:p>
            <a:pPr marL="171450" indent="-171450">
              <a:spcBef>
                <a:spcPts val="0"/>
              </a:spcBef>
              <a:spcAft>
                <a:spcPts val="1800"/>
              </a:spcAft>
              <a:buFont typeface="Arial" panose="020B0604020202020204" pitchFamily="34" charset="0"/>
              <a:buChar char="•"/>
            </a:pPr>
            <a:r>
              <a:rPr lang="en-US" sz="1200" dirty="0" smtClean="0"/>
              <a:t>Concern around ability to provide assurance on non-financial information</a:t>
            </a:r>
          </a:p>
          <a:p>
            <a:pPr marL="171450" indent="-171450">
              <a:spcBef>
                <a:spcPts val="0"/>
              </a:spcBef>
              <a:spcAft>
                <a:spcPts val="1800"/>
              </a:spcAft>
              <a:buFont typeface="Arial" panose="020B0604020202020204" pitchFamily="34" charset="0"/>
              <a:buChar char="•"/>
            </a:pPr>
            <a:r>
              <a:rPr lang="en-US" sz="1200" dirty="0" smtClean="0"/>
              <a:t>Perceived lack of technological capabilities</a:t>
            </a:r>
          </a:p>
          <a:p>
            <a:pPr marL="0" indent="0">
              <a:spcBef>
                <a:spcPts val="0"/>
              </a:spcBef>
              <a:spcAft>
                <a:spcPts val="1800"/>
              </a:spcAft>
              <a:buFont typeface="Arial" panose="020B0604020202020204" pitchFamily="34" charset="0"/>
              <a:buNone/>
            </a:pPr>
            <a:endParaRPr lang="en-US" sz="1200" dirty="0" smtClean="0"/>
          </a:p>
          <a:p>
            <a:pPr marL="0" marR="0" indent="0" algn="l" defTabSz="457200" rtl="0" eaLnBrk="0" fontAlgn="base" latinLnBrk="0" hangingPunct="0">
              <a:lnSpc>
                <a:spcPct val="100000"/>
              </a:lnSpc>
              <a:spcBef>
                <a:spcPts val="0"/>
              </a:spcBef>
              <a:spcAft>
                <a:spcPts val="1800"/>
              </a:spcAft>
              <a:buClrTx/>
              <a:buSzTx/>
              <a:buFont typeface="Arial" panose="020B0604020202020204" pitchFamily="34" charset="0"/>
              <a:buNone/>
              <a:tabLst/>
              <a:defRPr/>
            </a:pPr>
            <a:r>
              <a:rPr lang="en-US" dirty="0" smtClean="0"/>
              <a:t>The concept of inertia was quantified in Newton's First Law of Motion: Every body continues in its state of rest, or of uniform motion in a straight line, unless it is compelled to change that state by forces impressed upon it.</a:t>
            </a:r>
          </a:p>
          <a:p>
            <a:pPr marL="0" indent="0">
              <a:spcBef>
                <a:spcPts val="0"/>
              </a:spcBef>
              <a:spcAft>
                <a:spcPts val="1800"/>
              </a:spcAft>
              <a:buFont typeface="Arial" panose="020B0604020202020204" pitchFamily="34" charset="0"/>
              <a:buNone/>
            </a:pPr>
            <a:endParaRPr lang="en-US" sz="1200" dirty="0" smtClean="0"/>
          </a:p>
        </p:txBody>
      </p:sp>
      <p:sp>
        <p:nvSpPr>
          <p:cNvPr id="39939" name="Rectangle 3"/>
          <p:cNvSpPr>
            <a:spLocks noGrp="1" noRot="1" noChangeAspect="1" noChangeArrowheads="1" noTextEdit="1"/>
          </p:cNvSpPr>
          <p:nvPr>
            <p:ph type="sldImg"/>
          </p:nvPr>
        </p:nvSpPr>
        <p:spPr>
          <a:xfrm>
            <a:off x="1168400" y="687388"/>
            <a:ext cx="4521200" cy="3390900"/>
          </a:xfrm>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noFill/>
          <a:ln/>
        </p:spPr>
        <p:txBody>
          <a:bodyPr/>
          <a:lstStyle/>
          <a:p>
            <a:pPr>
              <a:spcBef>
                <a:spcPts val="0"/>
              </a:spcBef>
              <a:spcAft>
                <a:spcPts val="1800"/>
              </a:spcAft>
            </a:pPr>
            <a:r>
              <a:rPr lang="en-US" dirty="0" smtClean="0"/>
              <a:t>Leonardo</a:t>
            </a:r>
            <a:r>
              <a:rPr lang="en-US" baseline="0" dirty="0" smtClean="0"/>
              <a:t> Da Vinci </a:t>
            </a:r>
            <a:r>
              <a:rPr lang="en-US" dirty="0" smtClean="0"/>
              <a:t>was an </a:t>
            </a:r>
            <a:r>
              <a:rPr lang="en-US" dirty="0" smtClean="0">
                <a:hlinkClick r:id="rId3" action="ppaction://hlinkfile" tooltip="Italians"/>
              </a:rPr>
              <a:t>Italian</a:t>
            </a:r>
            <a:r>
              <a:rPr lang="en-US" dirty="0" smtClean="0"/>
              <a:t> </a:t>
            </a:r>
            <a:r>
              <a:rPr lang="en-US" dirty="0" smtClean="0">
                <a:hlinkClick r:id="rId4" action="ppaction://hlinkfile" tooltip="Polymath"/>
              </a:rPr>
              <a:t>polymath</a:t>
            </a:r>
            <a:r>
              <a:rPr lang="en-US" dirty="0" smtClean="0"/>
              <a:t>, painter, sculptor, architect, musician, mathematician, engineer, inventor, anatomist, geologist, </a:t>
            </a:r>
            <a:r>
              <a:rPr lang="en-US" dirty="0" smtClean="0">
                <a:hlinkClick r:id="rId5" action="ppaction://hlinkfile" tooltip="Cartographer"/>
              </a:rPr>
              <a:t>cartographer</a:t>
            </a:r>
            <a:r>
              <a:rPr lang="en-US" dirty="0" smtClean="0"/>
              <a:t>, </a:t>
            </a:r>
            <a:r>
              <a:rPr lang="en-US" dirty="0" smtClean="0">
                <a:hlinkClick r:id="rId6" action="ppaction://hlinkfile" tooltip="Botanist"/>
              </a:rPr>
              <a:t>botanist</a:t>
            </a:r>
            <a:r>
              <a:rPr lang="en-US" dirty="0" smtClean="0"/>
              <a:t>, and writer.</a:t>
            </a:r>
            <a:endParaRPr lang="en-US" sz="1200" dirty="0" smtClean="0"/>
          </a:p>
        </p:txBody>
      </p:sp>
      <p:sp>
        <p:nvSpPr>
          <p:cNvPr id="39939" name="Rectangle 3"/>
          <p:cNvSpPr>
            <a:spLocks noGrp="1" noRot="1" noChangeAspect="1" noChangeArrowheads="1" noTextEdit="1"/>
          </p:cNvSpPr>
          <p:nvPr>
            <p:ph type="sldImg"/>
          </p:nvPr>
        </p:nvSpPr>
        <p:spPr>
          <a:xfrm>
            <a:off x="1168400" y="687388"/>
            <a:ext cx="4521200" cy="3390900"/>
          </a:xfrm>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9599AC-CD18-4F14-B469-B034D02387DF}" type="slidenum">
              <a:rPr lang="en-US" smtClean="0"/>
              <a:pPr/>
              <a:t>7</a:t>
            </a:fld>
            <a:endParaRPr lang="en-US"/>
          </a:p>
        </p:txBody>
      </p:sp>
    </p:spTree>
    <p:extLst>
      <p:ext uri="{BB962C8B-B14F-4D97-AF65-F5344CB8AC3E}">
        <p14:creationId xmlns:p14="http://schemas.microsoft.com/office/powerpoint/2010/main" xmlns="" val="1251024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Several studies show that a large portion of a company’s value is not captured in the financial statements. There is a need for corporate reporting that integrates the disclosure of information on how companies are creating value from all forms of capital, both tangible and intangible.</a:t>
            </a:r>
          </a:p>
        </p:txBody>
      </p:sp>
      <p:sp>
        <p:nvSpPr>
          <p:cNvPr id="4" name="Slide Number Placeholder 3"/>
          <p:cNvSpPr>
            <a:spLocks noGrp="1"/>
          </p:cNvSpPr>
          <p:nvPr>
            <p:ph type="sldNum" sz="quarter" idx="10"/>
          </p:nvPr>
        </p:nvSpPr>
        <p:spPr/>
        <p:txBody>
          <a:bodyPr/>
          <a:lstStyle/>
          <a:p>
            <a:fld id="{829599AC-CD18-4F14-B469-B034D02387DF}" type="slidenum">
              <a:rPr lang="en-US" smtClean="0"/>
              <a:pPr/>
              <a:t>8</a:t>
            </a:fld>
            <a:endParaRPr lang="en-US"/>
          </a:p>
        </p:txBody>
      </p:sp>
    </p:spTree>
    <p:extLst>
      <p:ext uri="{BB962C8B-B14F-4D97-AF65-F5344CB8AC3E}">
        <p14:creationId xmlns:p14="http://schemas.microsoft.com/office/powerpoint/2010/main" xmlns="" val="2464561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IIRC Corporate Reporting Dialog: The Corporate Reporting Dialogue (CRD), introduced by the International Integrated Reporting Council (IIRC), brings together organizations that have significant international influence on the corporate reporting landscape. By working together towards a common goal, participants aim to respond to market calls for better alignment and reduced burden in corporate reporting.  WICI is well-positioned</a:t>
            </a:r>
            <a:r>
              <a:rPr lang="en-US" baseline="0" dirty="0" smtClean="0"/>
              <a:t> to support meaningful framework development to support the management and reporting of value creation through intangibles, and the interconnectivity of this information with other key elements of corporate reporting as reflected in our updated MOU with the IIRC.</a:t>
            </a:r>
            <a:endParaRPr lang="en-US" dirty="0"/>
          </a:p>
        </p:txBody>
      </p:sp>
      <p:sp>
        <p:nvSpPr>
          <p:cNvPr id="4" name="Slide Number Placeholder 3"/>
          <p:cNvSpPr>
            <a:spLocks noGrp="1"/>
          </p:cNvSpPr>
          <p:nvPr>
            <p:ph type="sldNum" sz="quarter" idx="10"/>
          </p:nvPr>
        </p:nvSpPr>
        <p:spPr/>
        <p:txBody>
          <a:bodyPr/>
          <a:lstStyle/>
          <a:p>
            <a:fld id="{829599AC-CD18-4F14-B469-B034D02387DF}" type="slidenum">
              <a:rPr lang="en-US" smtClean="0"/>
              <a:pPr/>
              <a:t>9</a:t>
            </a:fld>
            <a:endParaRPr lang="en-US"/>
          </a:p>
        </p:txBody>
      </p:sp>
    </p:spTree>
    <p:extLst>
      <p:ext uri="{BB962C8B-B14F-4D97-AF65-F5344CB8AC3E}">
        <p14:creationId xmlns:p14="http://schemas.microsoft.com/office/powerpoint/2010/main" xmlns="" val="3492248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d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d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13335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64" charset="-128"/>
              <a:cs typeface="ＭＳ Ｐゴシック" pitchFamily="-64" charset="-128"/>
            </a:endParaRPr>
          </a:p>
        </p:txBody>
      </p:sp>
      <p:sp>
        <p:nvSpPr>
          <p:cNvPr id="5" name="Rectangle 4"/>
          <p:cNvSpPr/>
          <p:nvPr userDrawn="1"/>
        </p:nvSpPr>
        <p:spPr>
          <a:xfrm>
            <a:off x="0" y="6565900"/>
            <a:ext cx="9144000" cy="2921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64" charset="-128"/>
              <a:cs typeface="ＭＳ Ｐゴシック" pitchFamily="-64" charset="-128"/>
            </a:endParaRPr>
          </a:p>
        </p:txBody>
      </p:sp>
      <p:sp>
        <p:nvSpPr>
          <p:cNvPr id="2" name="Title 1"/>
          <p:cNvSpPr>
            <a:spLocks noGrp="1"/>
          </p:cNvSpPr>
          <p:nvPr>
            <p:ph type="ctrTitle"/>
          </p:nvPr>
        </p:nvSpPr>
        <p:spPr>
          <a:xfrm>
            <a:off x="766561" y="1400367"/>
            <a:ext cx="7010400" cy="1571433"/>
          </a:xfrm>
          <a:prstGeom prst="rect">
            <a:avLst/>
          </a:prstGeom>
        </p:spPr>
        <p:txBody>
          <a:bodyPr anchor="b">
            <a:normAutofit/>
          </a:bodyPr>
          <a:lstStyle>
            <a:lvl1pPr algn="l">
              <a:defRPr kumimoji="0" lang="en-US" sz="4600" b="0" i="0" u="none" strike="noStrike" kern="0" cap="none" spc="0" normalizeH="0" baseline="0" noProof="0" smtClean="0">
                <a:ln>
                  <a:noFill/>
                </a:ln>
                <a:solidFill>
                  <a:schemeClr val="tx1"/>
                </a:solidFill>
                <a:effectLst/>
                <a:uLnTx/>
                <a:uFillTx/>
                <a:latin typeface="Arial"/>
                <a:ea typeface="ヒラギノ角ゴ Pro W3" charset="-128"/>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766561" y="2971800"/>
            <a:ext cx="7010400" cy="1600200"/>
          </a:xfrm>
          <a:prstGeom prst="rect">
            <a:avLst/>
          </a:prstGeom>
        </p:spPr>
        <p:txBody>
          <a:bodyPr>
            <a:normAutofit/>
          </a:bodyPr>
          <a:lstStyle>
            <a:lvl1pPr marL="0" indent="0" algn="l">
              <a:buNone/>
              <a:defRPr kumimoji="0" lang="en-US" sz="2400" b="0" i="0" u="none" strike="noStrike" kern="1200" cap="none" spc="0" normalizeH="0" baseline="0" noProof="0" dirty="0" smtClean="0">
                <a:ln>
                  <a:noFill/>
                </a:ln>
                <a:solidFill>
                  <a:schemeClr val="tx1"/>
                </a:solidFill>
                <a:effectLst/>
                <a:uLnTx/>
                <a:uFillTx/>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Slide Number Placeholder 7"/>
          <p:cNvSpPr>
            <a:spLocks noGrp="1"/>
          </p:cNvSpPr>
          <p:nvPr>
            <p:ph type="sldNum" sz="quarter" idx="10"/>
          </p:nvPr>
        </p:nvSpPr>
        <p:spPr/>
        <p:txBody>
          <a:bodyPr/>
          <a:lstStyle/>
          <a:p>
            <a:fld id="{F51311D6-B95D-DF4A-A0C2-9AA2F54BB1AA}"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p:cNvSpPr/>
          <p:nvPr userDrawn="1"/>
        </p:nvSpPr>
        <p:spPr>
          <a:xfrm>
            <a:off x="0" y="-3175"/>
            <a:ext cx="9144000" cy="13335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64" charset="-128"/>
              <a:cs typeface="ＭＳ Ｐゴシック" pitchFamily="-64" charset="-128"/>
            </a:endParaRPr>
          </a:p>
        </p:txBody>
      </p:sp>
      <p:pic>
        <p:nvPicPr>
          <p:cNvPr id="4" name="Picture 3" descr="Bar.jpg"/>
          <p:cNvPicPr>
            <a:picLocks noChangeAspect="1"/>
          </p:cNvPicPr>
          <p:nvPr userDrawn="1"/>
        </p:nvPicPr>
        <p:blipFill>
          <a:blip r:embed="rId2"/>
          <a:srcRect/>
          <a:stretch>
            <a:fillRect/>
          </a:stretch>
        </p:blipFill>
        <p:spPr bwMode="auto">
          <a:xfrm>
            <a:off x="0" y="5729288"/>
            <a:ext cx="9144000" cy="822325"/>
          </a:xfrm>
          <a:prstGeom prst="rect">
            <a:avLst/>
          </a:prstGeom>
          <a:noFill/>
          <a:ln w="9525">
            <a:noFill/>
            <a:miter lim="800000"/>
            <a:headEnd/>
            <a:tailEnd/>
          </a:ln>
        </p:spPr>
      </p:pic>
      <p:sp>
        <p:nvSpPr>
          <p:cNvPr id="5" name="TextBox 4"/>
          <p:cNvSpPr txBox="1"/>
          <p:nvPr userDrawn="1"/>
        </p:nvSpPr>
        <p:spPr>
          <a:xfrm>
            <a:off x="857250" y="3071813"/>
            <a:ext cx="185738" cy="369887"/>
          </a:xfrm>
          <a:prstGeom prst="rect">
            <a:avLst/>
          </a:prstGeom>
          <a:noFill/>
        </p:spPr>
        <p:txBody>
          <a:bodyPr wrap="none">
            <a:prstTxWarp prst="textNoShape">
              <a:avLst/>
            </a:prstTxWarp>
            <a:spAutoFit/>
          </a:bodyPr>
          <a:lstStyle/>
          <a:p>
            <a:endParaRPr lang="en-US">
              <a:latin typeface="Calibri" pitchFamily="-64" charset="0"/>
            </a:endParaRPr>
          </a:p>
        </p:txBody>
      </p:sp>
      <p:sp>
        <p:nvSpPr>
          <p:cNvPr id="6" name="Rectangle 6"/>
          <p:cNvSpPr txBox="1">
            <a:spLocks noChangeArrowheads="1"/>
          </p:cNvSpPr>
          <p:nvPr userDrawn="1"/>
        </p:nvSpPr>
        <p:spPr>
          <a:xfrm>
            <a:off x="0" y="6567488"/>
            <a:ext cx="9144000" cy="290512"/>
          </a:xfrm>
          <a:prstGeom prst="rect">
            <a:avLst/>
          </a:prstGeom>
          <a:solidFill>
            <a:schemeClr val="accent6"/>
          </a:solidFill>
          <a:ln/>
        </p:spPr>
        <p:txBody>
          <a:bodyPr>
            <a:prstTxWarp prst="textNoShape">
              <a:avLst/>
            </a:prstTxWarp>
          </a:bodyPr>
          <a:lstStyle/>
          <a:p>
            <a:pPr marL="1187450"/>
            <a:endParaRPr lang="en-US" sz="1100" dirty="0">
              <a:solidFill>
                <a:schemeClr val="bg1"/>
              </a:solidFill>
            </a:endParaRPr>
          </a:p>
        </p:txBody>
      </p:sp>
      <p:sp>
        <p:nvSpPr>
          <p:cNvPr id="2" name="Title 1"/>
          <p:cNvSpPr>
            <a:spLocks noGrp="1"/>
          </p:cNvSpPr>
          <p:nvPr>
            <p:ph type="ctrTitle"/>
          </p:nvPr>
        </p:nvSpPr>
        <p:spPr>
          <a:xfrm>
            <a:off x="759560" y="2054931"/>
            <a:ext cx="6704967" cy="1508924"/>
          </a:xfrm>
          <a:prstGeom prst="rect">
            <a:avLst/>
          </a:prstGeom>
        </p:spPr>
        <p:txBody>
          <a:bodyPr anchor="ctr">
            <a:noAutofit/>
          </a:bodyPr>
          <a:lstStyle>
            <a:lvl1pPr algn="l">
              <a:defRPr kumimoji="0" lang="en-US" sz="4600" b="0" i="0" u="none" strike="noStrike" kern="0" cap="none" spc="0" normalizeH="0" baseline="0" noProof="0" smtClean="0">
                <a:ln>
                  <a:noFill/>
                </a:ln>
                <a:solidFill>
                  <a:schemeClr val="tx1"/>
                </a:solidFill>
                <a:effectLst/>
                <a:uLnTx/>
                <a:uFillTx/>
                <a:latin typeface="Arial"/>
                <a:ea typeface="ヒラギノ角ゴ Pro W3" charset="-128"/>
                <a:cs typeface="Arial"/>
              </a:defRPr>
            </a:lvl1pPr>
          </a:lstStyle>
          <a:p>
            <a:r>
              <a:rPr lang="en-US" smtClean="0"/>
              <a:t>Click to edit Master title style</a:t>
            </a:r>
            <a:endParaRPr lang="en-US" dirty="0"/>
          </a:p>
        </p:txBody>
      </p:sp>
      <p:sp>
        <p:nvSpPr>
          <p:cNvPr id="8" name="Slide Number Placeholder 7"/>
          <p:cNvSpPr>
            <a:spLocks noGrp="1"/>
          </p:cNvSpPr>
          <p:nvPr>
            <p:ph type="sldNum" sz="quarter" idx="10"/>
          </p:nvPr>
        </p:nvSpPr>
        <p:spPr/>
        <p:txBody>
          <a:bodyPr/>
          <a:lstStyle/>
          <a:p>
            <a:fld id="{F51311D6-B95D-DF4A-A0C2-9AA2F54BB1AA}"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6"/>
          <p:cNvSpPr txBox="1">
            <a:spLocks noChangeArrowheads="1"/>
          </p:cNvSpPr>
          <p:nvPr userDrawn="1"/>
        </p:nvSpPr>
        <p:spPr>
          <a:xfrm>
            <a:off x="0" y="6567488"/>
            <a:ext cx="9144000" cy="290512"/>
          </a:xfrm>
          <a:prstGeom prst="rect">
            <a:avLst/>
          </a:prstGeom>
          <a:solidFill>
            <a:schemeClr val="accent6"/>
          </a:solidFill>
          <a:ln/>
        </p:spPr>
        <p:txBody>
          <a:bodyPr>
            <a:prstTxWarp prst="textNoShape">
              <a:avLst/>
            </a:prstTxWarp>
          </a:bodyPr>
          <a:lstStyle/>
          <a:p>
            <a:pPr marL="1187450"/>
            <a:endParaRPr lang="en-US" sz="1100" dirty="0">
              <a:solidFill>
                <a:schemeClr val="bg1"/>
              </a:solidFill>
            </a:endParaRPr>
          </a:p>
        </p:txBody>
      </p:sp>
      <p:sp>
        <p:nvSpPr>
          <p:cNvPr id="6" name="Title 1"/>
          <p:cNvSpPr>
            <a:spLocks noGrp="1"/>
          </p:cNvSpPr>
          <p:nvPr>
            <p:ph type="title"/>
          </p:nvPr>
        </p:nvSpPr>
        <p:spPr>
          <a:xfrm>
            <a:off x="508680" y="353786"/>
            <a:ext cx="8178120" cy="901011"/>
          </a:xfrm>
          <a:prstGeom prst="rect">
            <a:avLst/>
          </a:prstGeom>
        </p:spPr>
        <p:txBody>
          <a:bodyPr anchor="ctr">
            <a:normAutofit/>
          </a:bodyPr>
          <a:lstStyle>
            <a:lvl1pPr algn="l">
              <a:defRPr sz="3200" b="1"/>
            </a:lvl1pPr>
          </a:lstStyle>
          <a:p>
            <a:r>
              <a:rPr lang="en-US" smtClean="0"/>
              <a:t>Click to edit Master title style</a:t>
            </a:r>
            <a:endParaRPr lang="en-US" dirty="0"/>
          </a:p>
        </p:txBody>
      </p:sp>
      <p:sp>
        <p:nvSpPr>
          <p:cNvPr id="7" name="Content Placeholder 2"/>
          <p:cNvSpPr>
            <a:spLocks noGrp="1"/>
          </p:cNvSpPr>
          <p:nvPr>
            <p:ph idx="1"/>
          </p:nvPr>
        </p:nvSpPr>
        <p:spPr>
          <a:xfrm>
            <a:off x="508680" y="1500323"/>
            <a:ext cx="8178120" cy="4766661"/>
          </a:xfrm>
          <a:prstGeom prst="rect">
            <a:avLst/>
          </a:prstGeom>
        </p:spPr>
        <p:txBody>
          <a:bodyPr/>
          <a:lstStyle>
            <a:lvl1pPr>
              <a:buClr>
                <a:schemeClr val="accent2"/>
              </a:buClr>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175"/>
            <a:ext cx="9144000" cy="13335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64" charset="-128"/>
              <a:cs typeface="ＭＳ Ｐゴシック" pitchFamily="-64" charset="-128"/>
            </a:endParaRPr>
          </a:p>
        </p:txBody>
      </p:sp>
      <p:sp>
        <p:nvSpPr>
          <p:cNvPr id="10" name="Slide Number Placeholder 9"/>
          <p:cNvSpPr>
            <a:spLocks noGrp="1"/>
          </p:cNvSpPr>
          <p:nvPr>
            <p:ph type="sldNum" sz="quarter" idx="10"/>
          </p:nvPr>
        </p:nvSpPr>
        <p:spPr/>
        <p:txBody>
          <a:bodyPr/>
          <a:lstStyle/>
          <a:p>
            <a:fld id="{F51311D6-B95D-DF4A-A0C2-9AA2F54BB1AA}"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6"/>
          <p:cNvSpPr txBox="1">
            <a:spLocks noChangeArrowheads="1"/>
          </p:cNvSpPr>
          <p:nvPr userDrawn="1"/>
        </p:nvSpPr>
        <p:spPr>
          <a:xfrm>
            <a:off x="0" y="6567488"/>
            <a:ext cx="9144000" cy="290512"/>
          </a:xfrm>
          <a:prstGeom prst="rect">
            <a:avLst/>
          </a:prstGeom>
          <a:solidFill>
            <a:schemeClr val="accent6"/>
          </a:solidFill>
          <a:ln/>
        </p:spPr>
        <p:txBody>
          <a:bodyPr>
            <a:prstTxWarp prst="textNoShape">
              <a:avLst/>
            </a:prstTxWarp>
          </a:bodyPr>
          <a:lstStyle/>
          <a:p>
            <a:pPr marL="1187450"/>
            <a:r>
              <a:rPr lang="en-US" sz="1100">
                <a:solidFill>
                  <a:schemeClr val="bg1"/>
                </a:solidFill>
              </a:rPr>
              <a:t>American Institute of CPAs</a:t>
            </a:r>
          </a:p>
        </p:txBody>
      </p:sp>
      <p:sp>
        <p:nvSpPr>
          <p:cNvPr id="6" name="Rectangle 5"/>
          <p:cNvSpPr/>
          <p:nvPr userDrawn="1"/>
        </p:nvSpPr>
        <p:spPr>
          <a:xfrm>
            <a:off x="0" y="0"/>
            <a:ext cx="9144000" cy="13335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64" charset="-128"/>
              <a:cs typeface="ＭＳ Ｐゴシック" pitchFamily="-64" charset="-128"/>
            </a:endParaRPr>
          </a:p>
        </p:txBody>
      </p:sp>
      <p:pic>
        <p:nvPicPr>
          <p:cNvPr id="10" name="Picture 3" descr="AICPA Web_wht.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rcRect/>
              <a:stretch>
                <a:fillRect/>
              </a:stretch>
            </p:blipFill>
          </mc:Choice>
          <mc:Fallback>
            <p:blipFill>
              <a:blip r:embed="rId3"/>
              <a:srcRect/>
              <a:stretch>
                <a:fillRect/>
              </a:stretch>
            </p:blipFill>
          </mc:Fallback>
        </mc:AlternateContent>
        <p:spPr bwMode="auto">
          <a:xfrm>
            <a:off x="520700" y="6599238"/>
            <a:ext cx="642938" cy="222250"/>
          </a:xfrm>
          <a:prstGeom prst="rect">
            <a:avLst/>
          </a:prstGeom>
          <a:noFill/>
          <a:ln w="9525">
            <a:noFill/>
            <a:miter lim="800000"/>
            <a:headEnd/>
            <a:tailEnd/>
          </a:ln>
        </p:spPr>
      </p:pic>
      <p:sp>
        <p:nvSpPr>
          <p:cNvPr id="7" name="Content Placeholder 2"/>
          <p:cNvSpPr>
            <a:spLocks noGrp="1"/>
          </p:cNvSpPr>
          <p:nvPr>
            <p:ph sz="half" idx="1"/>
          </p:nvPr>
        </p:nvSpPr>
        <p:spPr>
          <a:xfrm>
            <a:off x="505580" y="1494846"/>
            <a:ext cx="4063320" cy="4855496"/>
          </a:xfrm>
          <a:prstGeom prst="rect">
            <a:avLst/>
          </a:prstGeom>
        </p:spPr>
        <p:txBody>
          <a:bodyPr/>
          <a:lstStyle>
            <a:lvl1pPr>
              <a:buClr>
                <a:schemeClr val="accent2"/>
              </a:buClr>
              <a:defRPr sz="2400">
                <a:solidFill>
                  <a:schemeClr val="accent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3"/>
          <p:cNvSpPr>
            <a:spLocks noGrp="1"/>
          </p:cNvSpPr>
          <p:nvPr>
            <p:ph sz="half" idx="2"/>
          </p:nvPr>
        </p:nvSpPr>
        <p:spPr>
          <a:xfrm>
            <a:off x="4594302" y="1494846"/>
            <a:ext cx="4063320" cy="4855496"/>
          </a:xfrm>
          <a:prstGeom prst="rect">
            <a:avLst/>
          </a:prstGeom>
        </p:spPr>
        <p:txBody>
          <a:bodyPr/>
          <a:lstStyle>
            <a:lvl1pPr>
              <a:buClr>
                <a:schemeClr val="accent2"/>
              </a:buClr>
              <a:defRPr sz="2400">
                <a:solidFill>
                  <a:srgbClr val="005BBF"/>
                </a:solidFill>
              </a:defRPr>
            </a:lvl1pPr>
            <a:lvl2pPr>
              <a:defRPr sz="2000">
                <a:solidFill>
                  <a:srgbClr val="000000"/>
                </a:solidFill>
              </a:defRPr>
            </a:lvl2pPr>
            <a:lvl3pPr>
              <a:defRPr sz="2000">
                <a:solidFill>
                  <a:srgbClr val="000000"/>
                </a:solidFill>
              </a:defRPr>
            </a:lvl3pPr>
            <a:lvl4pPr>
              <a:defRPr sz="2000">
                <a:solidFill>
                  <a:srgbClr val="000000"/>
                </a:solidFill>
              </a:defRPr>
            </a:lvl4pPr>
            <a:lvl5pPr>
              <a:defRPr sz="20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508680" y="353786"/>
            <a:ext cx="8178120" cy="901011"/>
          </a:xfrm>
          <a:prstGeom prst="rect">
            <a:avLst/>
          </a:prstGeom>
        </p:spPr>
        <p:txBody>
          <a:bodyPr anchor="ctr">
            <a:normAutofit/>
          </a:bodyPr>
          <a:lstStyle>
            <a:lvl1pPr algn="l">
              <a:defRPr sz="3200" b="1"/>
            </a:lvl1pPr>
          </a:lstStyle>
          <a:p>
            <a:r>
              <a:rPr lang="en-US" smtClean="0"/>
              <a:t>Click to edit Master title style</a:t>
            </a:r>
            <a:endParaRPr lang="en-US" dirty="0"/>
          </a:p>
        </p:txBody>
      </p:sp>
      <p:sp>
        <p:nvSpPr>
          <p:cNvPr id="11" name="Slide Number Placeholder 10"/>
          <p:cNvSpPr>
            <a:spLocks noGrp="1"/>
          </p:cNvSpPr>
          <p:nvPr>
            <p:ph type="sldNum" sz="quarter" idx="10"/>
          </p:nvPr>
        </p:nvSpPr>
        <p:spPr/>
        <p:txBody>
          <a:bodyPr/>
          <a:lstStyle/>
          <a:p>
            <a:fld id="{F51311D6-B95D-DF4A-A0C2-9AA2F54BB1AA}"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6"/>
          <p:cNvSpPr txBox="1">
            <a:spLocks noChangeArrowheads="1"/>
          </p:cNvSpPr>
          <p:nvPr userDrawn="1"/>
        </p:nvSpPr>
        <p:spPr>
          <a:xfrm>
            <a:off x="0" y="6567488"/>
            <a:ext cx="9144000" cy="290512"/>
          </a:xfrm>
          <a:prstGeom prst="rect">
            <a:avLst/>
          </a:prstGeom>
          <a:solidFill>
            <a:schemeClr val="accent6"/>
          </a:solidFill>
          <a:ln/>
        </p:spPr>
        <p:txBody>
          <a:bodyPr>
            <a:prstTxWarp prst="textNoShape">
              <a:avLst/>
            </a:prstTxWarp>
          </a:bodyPr>
          <a:lstStyle/>
          <a:p>
            <a:pPr marL="1187450"/>
            <a:r>
              <a:rPr lang="en-US" sz="1100">
                <a:solidFill>
                  <a:schemeClr val="bg1"/>
                </a:solidFill>
              </a:rPr>
              <a:t>American Institute of CPAs</a:t>
            </a:r>
          </a:p>
        </p:txBody>
      </p:sp>
      <p:sp>
        <p:nvSpPr>
          <p:cNvPr id="6" name="Rectangle 5"/>
          <p:cNvSpPr/>
          <p:nvPr userDrawn="1"/>
        </p:nvSpPr>
        <p:spPr>
          <a:xfrm>
            <a:off x="0" y="0"/>
            <a:ext cx="9144000" cy="13335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pitchFamily="-64" charset="-128"/>
              <a:cs typeface="ＭＳ Ｐゴシック" pitchFamily="-64" charset="-128"/>
            </a:endParaRPr>
          </a:p>
        </p:txBody>
      </p:sp>
      <p:pic>
        <p:nvPicPr>
          <p:cNvPr id="10" name="Picture 3" descr="AICPA Web_wht.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rcRect/>
              <a:stretch>
                <a:fillRect/>
              </a:stretch>
            </p:blipFill>
          </mc:Choice>
          <mc:Fallback>
            <p:blipFill>
              <a:blip r:embed="rId3"/>
              <a:srcRect/>
              <a:stretch>
                <a:fillRect/>
              </a:stretch>
            </p:blipFill>
          </mc:Fallback>
        </mc:AlternateContent>
        <p:spPr bwMode="auto">
          <a:xfrm>
            <a:off x="520700" y="6599238"/>
            <a:ext cx="642938" cy="222250"/>
          </a:xfrm>
          <a:prstGeom prst="rect">
            <a:avLst/>
          </a:prstGeom>
          <a:noFill/>
          <a:ln w="9525">
            <a:noFill/>
            <a:miter lim="800000"/>
            <a:headEnd/>
            <a:tailEnd/>
          </a:ln>
        </p:spPr>
      </p:pic>
      <p:sp>
        <p:nvSpPr>
          <p:cNvPr id="24" name="Slide Number Placeholder 23"/>
          <p:cNvSpPr>
            <a:spLocks noGrp="1"/>
          </p:cNvSpPr>
          <p:nvPr>
            <p:ph type="sldNum" sz="quarter" idx="10"/>
          </p:nvPr>
        </p:nvSpPr>
        <p:spPr/>
        <p:txBody>
          <a:bodyPr/>
          <a:lstStyle/>
          <a:p>
            <a:fld id="{F51311D6-B95D-DF4A-A0C2-9AA2F54BB1AA}"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F51311D6-B95D-DF4A-A0C2-9AA2F54BB1AA}"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1"/>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1"/>
            <a:ext cx="2133600" cy="365125"/>
          </a:xfrm>
          <a:prstGeom prst="rect">
            <a:avLst/>
          </a:prstGeom>
        </p:spPr>
        <p:txBody>
          <a:bodyPr/>
          <a:lstStyle/>
          <a:p>
            <a:fld id="{FF817791-F4AD-45AC-87CF-D39FBB50D77E}" type="datetimeFigureOut">
              <a:rPr lang="it-IT" smtClean="0"/>
              <a:pPr/>
              <a:t>21/05/2015</a:t>
            </a:fld>
            <a:endParaRPr lang="it-IT"/>
          </a:p>
        </p:txBody>
      </p:sp>
      <p:sp>
        <p:nvSpPr>
          <p:cNvPr id="5" name="Segnaposto piè di pagina 4"/>
          <p:cNvSpPr>
            <a:spLocks noGrp="1"/>
          </p:cNvSpPr>
          <p:nvPr>
            <p:ph type="ftr" sz="quarter" idx="11"/>
          </p:nvPr>
        </p:nvSpPr>
        <p:spPr>
          <a:xfrm>
            <a:off x="3124200" y="6356351"/>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E9D2243-34F9-4224-A829-64ABC559A59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2_タイトル スライド">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endParaRPr lang="ja-JP" altLang="en-US" sz="2200" b="1">
              <a:solidFill>
                <a:srgbClr val="000000"/>
              </a:solidFill>
              <a:latin typeface="ＭＳ ゴシック" pitchFamily="49" charset="-128"/>
              <a:ea typeface="ＭＳ ゴシック" pitchFamily="49" charset="-128"/>
            </a:endParaRPr>
          </a:p>
        </p:txBody>
      </p:sp>
      <p:sp>
        <p:nvSpPr>
          <p:cNvPr id="3" name="Rectangle 3"/>
          <p:cNvSpPr>
            <a:spLocks noGrp="1"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43" tIns="45670" rIns="91343" bIns="45670"/>
          <a:lstStyle/>
          <a:p>
            <a:pPr marL="341313" indent="-341313" eaLnBrk="0" hangingPunct="0">
              <a:spcBef>
                <a:spcPct val="20000"/>
              </a:spcBef>
              <a:buFontTx/>
              <a:buChar char="•"/>
            </a:pPr>
            <a:endParaRPr lang="ja-JP" altLang="en-US" sz="3300">
              <a:solidFill>
                <a:srgbClr val="000000"/>
              </a:solidFill>
            </a:endParaRPr>
          </a:p>
        </p:txBody>
      </p:sp>
    </p:spTree>
    <p:extLst>
      <p:ext uri="{BB962C8B-B14F-4D97-AF65-F5344CB8AC3E}">
        <p14:creationId xmlns:p14="http://schemas.microsoft.com/office/powerpoint/2010/main" xmlns="" val="486991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6553200" y="6520088"/>
            <a:ext cx="2133600" cy="365125"/>
          </a:xfrm>
          <a:prstGeom prst="rect">
            <a:avLst/>
          </a:prstGeom>
        </p:spPr>
        <p:txBody>
          <a:bodyPr vert="horz" lIns="91440" tIns="45720" rIns="91440" bIns="45720" rtlCol="0" anchor="ctr"/>
          <a:lstStyle>
            <a:lvl1pPr algn="r">
              <a:defRPr sz="1200">
                <a:solidFill>
                  <a:srgbClr val="FFFFFF"/>
                </a:solidFill>
              </a:defRPr>
            </a:lvl1pPr>
          </a:lstStyle>
          <a:p>
            <a:fld id="{F51311D6-B95D-DF4A-A0C2-9AA2F54BB1AA}"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Lst>
  <p:hf sldNum="0" hdr="0" ftr="0" dt="0"/>
  <p:txStyles>
    <p:titleStyle>
      <a:lvl1pPr algn="l" defTabSz="457200" rtl="0" eaLnBrk="1" fontAlgn="base" hangingPunct="1">
        <a:spcBef>
          <a:spcPct val="0"/>
        </a:spcBef>
        <a:spcAft>
          <a:spcPct val="0"/>
        </a:spcAft>
        <a:defRPr sz="3200" b="1" kern="1200">
          <a:solidFill>
            <a:schemeClr val="tx1"/>
          </a:solidFill>
          <a:latin typeface="Arial"/>
          <a:ea typeface="ＭＳ Ｐゴシック" pitchFamily="-112" charset="-128"/>
          <a:cs typeface="Arial"/>
        </a:defRPr>
      </a:lvl1pPr>
      <a:lvl2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2pPr>
      <a:lvl3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3pPr>
      <a:lvl4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4pPr>
      <a:lvl5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5pPr>
      <a:lvl6pPr marL="4572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9pPr>
    </p:titleStyle>
    <p:bodyStyle>
      <a:lvl1pPr marL="342900" indent="-342900" algn="l" defTabSz="457200" rtl="0" eaLnBrk="1" fontAlgn="base" hangingPunct="1">
        <a:spcBef>
          <a:spcPct val="20000"/>
        </a:spcBef>
        <a:spcAft>
          <a:spcPct val="0"/>
        </a:spcAft>
        <a:buClr>
          <a:srgbClr val="0A52A1"/>
        </a:buClr>
        <a:buSzPct val="100000"/>
        <a:buBlip>
          <a:blip r:embed="rId10"/>
        </a:buBlip>
        <a:defRPr sz="2400" b="1" kern="1200">
          <a:solidFill>
            <a:srgbClr val="0A52A1"/>
          </a:solidFill>
          <a:latin typeface="Arial"/>
          <a:ea typeface="ＭＳ Ｐゴシック" pitchFamily="-112" charset="-128"/>
          <a:cs typeface="Arial"/>
        </a:defRPr>
      </a:lvl1pPr>
      <a:lvl2pPr marL="742950" indent="-285750" algn="l" defTabSz="457200" rtl="0" eaLnBrk="1" fontAlgn="base" hangingPunct="1">
        <a:spcBef>
          <a:spcPct val="20000"/>
        </a:spcBef>
        <a:spcAft>
          <a:spcPct val="0"/>
        </a:spcAft>
        <a:buFont typeface="Arial" pitchFamily="-64" charset="0"/>
        <a:buChar char="•"/>
        <a:defRPr sz="2000" kern="1200">
          <a:solidFill>
            <a:schemeClr val="tx1"/>
          </a:solidFill>
          <a:latin typeface="Arial"/>
          <a:ea typeface="ＭＳ Ｐゴシック" pitchFamily="-112" charset="-128"/>
          <a:cs typeface="Arial"/>
        </a:defRPr>
      </a:lvl2pPr>
      <a:lvl3pPr marL="1143000" indent="-228600" algn="l" defTabSz="457200" rtl="0" eaLnBrk="1" fontAlgn="base" hangingPunct="1">
        <a:spcBef>
          <a:spcPct val="20000"/>
        </a:spcBef>
        <a:spcAft>
          <a:spcPct val="0"/>
        </a:spcAft>
        <a:buFont typeface="Lucida Grande" pitchFamily="-64" charset="0"/>
        <a:buChar char="-"/>
        <a:defRPr sz="2000" kern="1200">
          <a:solidFill>
            <a:schemeClr val="tx1"/>
          </a:solidFill>
          <a:latin typeface="Arial"/>
          <a:ea typeface="ＭＳ Ｐゴシック" pitchFamily="-112" charset="-128"/>
          <a:cs typeface="Arial"/>
        </a:defRPr>
      </a:lvl3pPr>
      <a:lvl4pPr marL="1600200" indent="-228600" algn="l" defTabSz="457200" rtl="0" eaLnBrk="1" fontAlgn="base" hangingPunct="1">
        <a:spcBef>
          <a:spcPct val="20000"/>
        </a:spcBef>
        <a:spcAft>
          <a:spcPct val="0"/>
        </a:spcAft>
        <a:buFont typeface="Lucida Grande" pitchFamily="-64" charset="0"/>
        <a:buChar char="-"/>
        <a:defRPr sz="2000" kern="1200">
          <a:solidFill>
            <a:schemeClr val="tx1"/>
          </a:solidFill>
          <a:latin typeface="Arial"/>
          <a:ea typeface="ＭＳ Ｐゴシック" pitchFamily="-112" charset="-128"/>
          <a:cs typeface="Arial"/>
        </a:defRPr>
      </a:lvl4pPr>
      <a:lvl5pPr marL="2057400" indent="-228600" algn="l" defTabSz="457200" rtl="0" eaLnBrk="1" fontAlgn="base" hangingPunct="1">
        <a:spcBef>
          <a:spcPct val="20000"/>
        </a:spcBef>
        <a:spcAft>
          <a:spcPct val="0"/>
        </a:spcAft>
        <a:buFont typeface="Lucida Grande" pitchFamily="-64" charset="0"/>
        <a:buChar char="-"/>
        <a:defRPr sz="2000" kern="1200">
          <a:solidFill>
            <a:schemeClr val="tx1"/>
          </a:solidFill>
          <a:latin typeface="Arial"/>
          <a:ea typeface="ＭＳ Ｐゴシック" pitchFamily="-112"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9674" y="3430487"/>
            <a:ext cx="8275321" cy="2887185"/>
          </a:xfrm>
        </p:spPr>
        <p:txBody>
          <a:bodyPr>
            <a:normAutofit fontScale="92500" lnSpcReduction="20000"/>
          </a:bodyPr>
          <a:lstStyle/>
          <a:p>
            <a:pPr>
              <a:spcAft>
                <a:spcPts val="600"/>
              </a:spcAft>
            </a:pPr>
            <a:endParaRPr lang="en-US" dirty="0">
              <a:solidFill>
                <a:schemeClr val="tx1"/>
              </a:solidFill>
            </a:endParaRPr>
          </a:p>
          <a:p>
            <a:pPr algn="r">
              <a:spcBef>
                <a:spcPts val="0"/>
              </a:spcBef>
              <a:spcAft>
                <a:spcPts val="600"/>
              </a:spcAft>
            </a:pPr>
            <a:r>
              <a:rPr lang="en-US" b="1" i="1" dirty="0" smtClean="0">
                <a:solidFill>
                  <a:schemeClr val="tx1"/>
                </a:solidFill>
              </a:rPr>
              <a:t>Amy Pawlicki</a:t>
            </a:r>
          </a:p>
          <a:p>
            <a:pPr algn="r">
              <a:spcBef>
                <a:spcPts val="0"/>
              </a:spcBef>
              <a:spcAft>
                <a:spcPts val="600"/>
              </a:spcAft>
            </a:pPr>
            <a:r>
              <a:rPr lang="en-US" b="1" i="1" dirty="0" smtClean="0"/>
              <a:t>Chair, WICI Global</a:t>
            </a:r>
            <a:r>
              <a:rPr lang="en-US" b="1" dirty="0" smtClean="0"/>
              <a:t> </a:t>
            </a:r>
            <a:endParaRPr lang="en-US" b="1" dirty="0"/>
          </a:p>
          <a:p>
            <a:pPr algn="r">
              <a:spcBef>
                <a:spcPts val="0"/>
              </a:spcBef>
              <a:spcAft>
                <a:spcPts val="600"/>
              </a:spcAft>
            </a:pPr>
            <a:endParaRPr lang="en-US" b="1" dirty="0" smtClean="0">
              <a:solidFill>
                <a:schemeClr val="tx1"/>
              </a:solidFill>
            </a:endParaRPr>
          </a:p>
          <a:p>
            <a:pPr>
              <a:spcBef>
                <a:spcPts val="0"/>
              </a:spcBef>
              <a:spcAft>
                <a:spcPts val="600"/>
              </a:spcAft>
            </a:pPr>
            <a:r>
              <a:rPr lang="en-US" b="1" dirty="0" smtClean="0">
                <a:solidFill>
                  <a:schemeClr val="tx1"/>
                </a:solidFill>
              </a:rPr>
              <a:t>WICI </a:t>
            </a:r>
            <a:r>
              <a:rPr lang="en-US" b="1" dirty="0" smtClean="0"/>
              <a:t>Italy/NIBR</a:t>
            </a:r>
            <a:r>
              <a:rPr lang="en-US" b="1" dirty="0" smtClean="0">
                <a:solidFill>
                  <a:schemeClr val="tx1"/>
                </a:solidFill>
              </a:rPr>
              <a:t> International Seminar:</a:t>
            </a:r>
          </a:p>
          <a:p>
            <a:pPr>
              <a:spcBef>
                <a:spcPts val="0"/>
              </a:spcBef>
              <a:spcAft>
                <a:spcPts val="600"/>
              </a:spcAft>
            </a:pPr>
            <a:r>
              <a:rPr lang="en-US" b="1" i="1" dirty="0"/>
              <a:t>KPIs, </a:t>
            </a:r>
            <a:r>
              <a:rPr lang="en-US" b="1" i="1" dirty="0" smtClean="0"/>
              <a:t>Non-Financial Information &amp; Corporate Value Creation</a:t>
            </a:r>
            <a:endParaRPr lang="en-US" b="1" i="1" dirty="0">
              <a:solidFill>
                <a:schemeClr val="tx1"/>
              </a:solidFill>
            </a:endParaRPr>
          </a:p>
          <a:p>
            <a:pPr>
              <a:spcBef>
                <a:spcPts val="0"/>
              </a:spcBef>
              <a:spcAft>
                <a:spcPts val="600"/>
              </a:spcAft>
            </a:pPr>
            <a:r>
              <a:rPr lang="en-US" b="1" dirty="0" smtClean="0">
                <a:solidFill>
                  <a:schemeClr val="tx1"/>
                </a:solidFill>
              </a:rPr>
              <a:t>November 17, 2014</a:t>
            </a:r>
          </a:p>
          <a:p>
            <a:pPr>
              <a:spcBef>
                <a:spcPts val="0"/>
              </a:spcBef>
              <a:spcAft>
                <a:spcPts val="600"/>
              </a:spcAft>
            </a:pPr>
            <a:r>
              <a:rPr lang="en-US" b="1" dirty="0"/>
              <a:t>Milan, Italy</a:t>
            </a:r>
          </a:p>
          <a:p>
            <a:pPr>
              <a:spcBef>
                <a:spcPts val="0"/>
              </a:spcBef>
              <a:spcAft>
                <a:spcPts val="600"/>
              </a:spcAft>
            </a:pPr>
            <a:endParaRPr lang="en-US" b="1" dirty="0">
              <a:solidFill>
                <a:schemeClr val="tx1"/>
              </a:solidFill>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5283" t="32341" r="15889" b="35318"/>
          <a:stretch/>
        </p:blipFill>
        <p:spPr bwMode="auto">
          <a:xfrm>
            <a:off x="43861" y="267983"/>
            <a:ext cx="9100139" cy="3097292"/>
          </a:xfrm>
          <a:prstGeom prst="rect">
            <a:avLst/>
          </a:prstGeom>
          <a:gradFill>
            <a:gsLst>
              <a:gs pos="0">
                <a:schemeClr val="accent1">
                  <a:tint val="66000"/>
                  <a:satMod val="160000"/>
                </a:schemeClr>
              </a:gs>
              <a:gs pos="55000">
                <a:schemeClr val="accent1">
                  <a:tint val="44500"/>
                  <a:satMod val="160000"/>
                  <a:alpha val="70000"/>
                </a:schemeClr>
              </a:gs>
              <a:gs pos="100000">
                <a:schemeClr val="accent1">
                  <a:tint val="23500"/>
                  <a:satMod val="160000"/>
                </a:schemeClr>
              </a:gs>
            </a:gsLst>
            <a:lin ang="5400000" scaled="0"/>
          </a:gradFill>
          <a:ln>
            <a:noFill/>
          </a:ln>
        </p:spPr>
      </p:pic>
      <p:pic>
        <p:nvPicPr>
          <p:cNvPr id="6" name="Picture 3"/>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14861" t="10559" r="61607" b="78882"/>
          <a:stretch/>
        </p:blipFill>
        <p:spPr bwMode="auto">
          <a:xfrm>
            <a:off x="4078775" y="2148522"/>
            <a:ext cx="4876799" cy="802764"/>
          </a:xfrm>
          <a:prstGeom prst="rect">
            <a:avLst/>
          </a:prstGeom>
          <a:solidFill>
            <a:schemeClr val="accent1">
              <a:alpha val="33000"/>
            </a:schemeClr>
          </a:solidFill>
          <a:ln>
            <a:noFill/>
          </a:ln>
        </p:spPr>
      </p:pic>
      <p:sp>
        <p:nvSpPr>
          <p:cNvPr id="7" name="TextBox 6"/>
          <p:cNvSpPr txBox="1"/>
          <p:nvPr/>
        </p:nvSpPr>
        <p:spPr>
          <a:xfrm>
            <a:off x="4078775" y="2650350"/>
            <a:ext cx="4876799" cy="369332"/>
          </a:xfrm>
          <a:prstGeom prst="rect">
            <a:avLst/>
          </a:prstGeom>
          <a:solidFill>
            <a:schemeClr val="bg1"/>
          </a:solidFill>
        </p:spPr>
        <p:txBody>
          <a:bodyPr wrap="square" rtlCol="0">
            <a:spAutoFit/>
          </a:bodyPr>
          <a:lstStyle/>
          <a:p>
            <a:pPr algn="ctr"/>
            <a:r>
              <a:rPr lang="en-US" dirty="0" smtClean="0"/>
              <a:t>World Intellectual Capital/Assets Initiative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6330" y="338303"/>
            <a:ext cx="3682320" cy="1325724"/>
          </a:xfrm>
        </p:spPr>
        <p:txBody>
          <a:bodyPr>
            <a:normAutofit fontScale="90000"/>
          </a:bodyPr>
          <a:lstStyle/>
          <a:p>
            <a:pPr algn="ctr"/>
            <a:r>
              <a:rPr lang="en-US" altLang="ja-JP"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World Intellectual Capital/Assets Initiative (WICI) </a:t>
            </a:r>
            <a:r>
              <a:rPr lang="en-US" altLang="ja-JP"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
            </a:r>
            <a:br>
              <a:rPr lang="en-US" altLang="ja-JP"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br>
            <a:endParaRPr lang="en-US" dirty="0"/>
          </a:p>
        </p:txBody>
      </p:sp>
      <p:sp>
        <p:nvSpPr>
          <p:cNvPr id="6" name="Hexagon 5"/>
          <p:cNvSpPr/>
          <p:nvPr/>
        </p:nvSpPr>
        <p:spPr>
          <a:xfrm>
            <a:off x="1699147" y="2650289"/>
            <a:ext cx="1752600" cy="14478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r>
              <a:rPr lang="en-US" dirty="0" smtClean="0"/>
              <a:t>wareness</a:t>
            </a:r>
            <a:endParaRPr lang="en-US" dirty="0"/>
          </a:p>
        </p:txBody>
      </p:sp>
      <p:sp>
        <p:nvSpPr>
          <p:cNvPr id="9" name="Hexagon 8"/>
          <p:cNvSpPr/>
          <p:nvPr/>
        </p:nvSpPr>
        <p:spPr>
          <a:xfrm>
            <a:off x="3276600" y="1828800"/>
            <a:ext cx="1828800" cy="14478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WICI Framework</a:t>
            </a:r>
            <a:endParaRPr lang="en-US" dirty="0"/>
          </a:p>
        </p:txBody>
      </p:sp>
      <p:sp>
        <p:nvSpPr>
          <p:cNvPr id="10" name="Hexagon 9"/>
          <p:cNvSpPr/>
          <p:nvPr/>
        </p:nvSpPr>
        <p:spPr>
          <a:xfrm>
            <a:off x="4922333" y="2650289"/>
            <a:ext cx="1828800" cy="14478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KPIs</a:t>
            </a:r>
            <a:endParaRPr lang="en-US" dirty="0"/>
          </a:p>
        </p:txBody>
      </p:sp>
      <p:sp>
        <p:nvSpPr>
          <p:cNvPr id="11" name="Hexagon 10"/>
          <p:cNvSpPr/>
          <p:nvPr/>
        </p:nvSpPr>
        <p:spPr>
          <a:xfrm>
            <a:off x="2362200" y="4232451"/>
            <a:ext cx="1828800" cy="14478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Standards</a:t>
            </a:r>
            <a:endParaRPr lang="en-US" dirty="0"/>
          </a:p>
        </p:txBody>
      </p:sp>
      <p:sp>
        <p:nvSpPr>
          <p:cNvPr id="12" name="Hexagon 11"/>
          <p:cNvSpPr/>
          <p:nvPr/>
        </p:nvSpPr>
        <p:spPr>
          <a:xfrm>
            <a:off x="4302094" y="4232451"/>
            <a:ext cx="1828800" cy="14478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Global Reporting Framework</a:t>
            </a:r>
            <a:endParaRPr lang="en-US" dirty="0"/>
          </a:p>
        </p:txBody>
      </p:sp>
      <p:sp>
        <p:nvSpPr>
          <p:cNvPr id="13" name="テキスト ボックス 21"/>
          <p:cNvSpPr txBox="1"/>
          <p:nvPr/>
        </p:nvSpPr>
        <p:spPr>
          <a:xfrm>
            <a:off x="186846" y="816777"/>
            <a:ext cx="2160803" cy="2246769"/>
          </a:xfrm>
          <a:prstGeom prst="rect">
            <a:avLst/>
          </a:prstGeom>
          <a:noFill/>
          <a:ln>
            <a:solidFill>
              <a:schemeClr val="accent5">
                <a:lumMod val="60000"/>
                <a:lumOff val="40000"/>
              </a:schemeClr>
            </a:solidFill>
          </a:ln>
        </p:spPr>
        <p:txBody>
          <a:bodyPr wrap="square">
            <a:spAutoFit/>
          </a:bodyPr>
          <a:lstStyle>
            <a:defPPr>
              <a:defRPr lang="en-US"/>
            </a:defPPr>
            <a:lvl1pPr eaLnBrk="1" hangingPunct="1">
              <a:defRPr kumimoji="1" sz="1400" b="1">
                <a:solidFill>
                  <a:srgbClr val="000000"/>
                </a:solidFill>
                <a:latin typeface="Arial" charset="0"/>
                <a:ea typeface="HGP明朝E" pitchFamily="18" charset="-128"/>
                <a:cs typeface="+mn-cs"/>
              </a:defRPr>
            </a:lvl1pPr>
            <a:lvl2pPr marL="742950" indent="-285750" eaLnBrk="0" hangingPunct="0">
              <a:defRPr>
                <a:latin typeface="Arial" charset="0"/>
                <a:ea typeface="ＭＳ Ｐゴシック" charset="-128"/>
              </a:defRPr>
            </a:lvl2pPr>
            <a:lvl3pPr marL="1143000" indent="-228600" eaLnBrk="0" hangingPunct="0">
              <a:defRPr>
                <a:latin typeface="Arial" charset="0"/>
                <a:ea typeface="ＭＳ Ｐゴシック" charset="-128"/>
              </a:defRPr>
            </a:lvl3pPr>
            <a:lvl4pPr marL="1600200" indent="-228600" eaLnBrk="0" hangingPunct="0">
              <a:defRPr>
                <a:latin typeface="Arial" charset="0"/>
                <a:ea typeface="ＭＳ Ｐゴシック" charset="-128"/>
              </a:defRPr>
            </a:lvl4pPr>
            <a:lvl5pPr marL="2057400" indent="-228600" eaLnBrk="0" hangingPunct="0">
              <a:defRPr>
                <a:latin typeface="Arial" charset="0"/>
                <a:ea typeface="ＭＳ Ｐゴシック" charset="-128"/>
              </a:defRPr>
            </a:lvl5pPr>
            <a:lvl6pPr marL="2514600" indent="-228600" eaLnBrk="0" fontAlgn="base" hangingPunct="0">
              <a:spcBef>
                <a:spcPct val="0"/>
              </a:spcBef>
              <a:spcAft>
                <a:spcPct val="0"/>
              </a:spcAft>
              <a:defRPr>
                <a:latin typeface="Arial" charset="0"/>
                <a:ea typeface="ＭＳ Ｐゴシック" charset="-128"/>
              </a:defRPr>
            </a:lvl6pPr>
            <a:lvl7pPr marL="2971800" indent="-228600" eaLnBrk="0" fontAlgn="base" hangingPunct="0">
              <a:spcBef>
                <a:spcPct val="0"/>
              </a:spcBef>
              <a:spcAft>
                <a:spcPct val="0"/>
              </a:spcAft>
              <a:defRPr>
                <a:latin typeface="Arial" charset="0"/>
                <a:ea typeface="ＭＳ Ｐゴシック" charset="-128"/>
              </a:defRPr>
            </a:lvl7pPr>
            <a:lvl8pPr marL="3429000" indent="-228600" eaLnBrk="0" fontAlgn="base" hangingPunct="0">
              <a:spcBef>
                <a:spcPct val="0"/>
              </a:spcBef>
              <a:spcAft>
                <a:spcPct val="0"/>
              </a:spcAft>
              <a:defRPr>
                <a:latin typeface="Arial" charset="0"/>
                <a:ea typeface="ＭＳ Ｐゴシック" charset="-128"/>
              </a:defRPr>
            </a:lvl8pPr>
            <a:lvl9pPr marL="3886200" indent="-228600" eaLnBrk="0" fontAlgn="base" hangingPunct="0">
              <a:spcBef>
                <a:spcPct val="0"/>
              </a:spcBef>
              <a:spcAft>
                <a:spcPct val="0"/>
              </a:spcAft>
              <a:defRPr>
                <a:latin typeface="Arial" charset="0"/>
                <a:ea typeface="ＭＳ Ｐゴシック" charset="-128"/>
              </a:defRPr>
            </a:lvl9pPr>
          </a:lstStyle>
          <a:p>
            <a:r>
              <a:rPr lang="it-IT" altLang="ja-JP" dirty="0"/>
              <a:t>Raise </a:t>
            </a:r>
            <a:r>
              <a:rPr lang="it-IT" altLang="ja-JP" dirty="0" smtClean="0"/>
              <a:t>Awareness:</a:t>
            </a:r>
            <a:endParaRPr lang="it-IT" altLang="ja-JP" dirty="0"/>
          </a:p>
          <a:p>
            <a:r>
              <a:rPr lang="it-IT" altLang="ja-JP" dirty="0"/>
              <a:t>Engage in</a:t>
            </a:r>
            <a:r>
              <a:rPr lang="en-US" altLang="ja-JP" dirty="0"/>
              <a:t> awareness-building for organizations and investors to help them understand and implement “Intellectual Capital/Assets-based Management” in a constructive way</a:t>
            </a:r>
            <a:endParaRPr lang="ja-JP" altLang="en-US" dirty="0"/>
          </a:p>
        </p:txBody>
      </p:sp>
      <p:sp>
        <p:nvSpPr>
          <p:cNvPr id="14" name="テキスト ボックス 23"/>
          <p:cNvSpPr txBox="1"/>
          <p:nvPr/>
        </p:nvSpPr>
        <p:spPr>
          <a:xfrm>
            <a:off x="2757055" y="204932"/>
            <a:ext cx="2612967" cy="1815882"/>
          </a:xfrm>
          <a:prstGeom prst="rect">
            <a:avLst/>
          </a:prstGeom>
          <a:noFill/>
          <a:ln>
            <a:solidFill>
              <a:schemeClr val="accent5">
                <a:lumMod val="60000"/>
                <a:lumOff val="40000"/>
              </a:schemeClr>
            </a:solidFill>
          </a:ln>
        </p:spPr>
        <p:txBody>
          <a:bodyPr wrap="square">
            <a:spAutoFit/>
          </a:bodyPr>
          <a:lstStyle>
            <a:defPPr>
              <a:defRPr lang="en-US"/>
            </a:defPPr>
            <a:lvl1pPr eaLnBrk="1" hangingPunct="1">
              <a:defRPr kumimoji="1" sz="1400" b="1">
                <a:solidFill>
                  <a:srgbClr val="000000"/>
                </a:solidFill>
                <a:latin typeface="Arial" charset="0"/>
                <a:ea typeface="HGP明朝E" pitchFamily="18" charset="-128"/>
                <a:cs typeface="+mn-cs"/>
              </a:defRPr>
            </a:lvl1pPr>
            <a:lvl2pPr marL="742950" indent="-285750" eaLnBrk="0" hangingPunct="0">
              <a:defRPr>
                <a:latin typeface="Arial" charset="0"/>
                <a:ea typeface="ＭＳ Ｐゴシック" charset="-128"/>
              </a:defRPr>
            </a:lvl2pPr>
            <a:lvl3pPr marL="1143000" indent="-228600" eaLnBrk="0" hangingPunct="0">
              <a:defRPr>
                <a:latin typeface="Arial" charset="0"/>
                <a:ea typeface="ＭＳ Ｐゴシック" charset="-128"/>
              </a:defRPr>
            </a:lvl3pPr>
            <a:lvl4pPr marL="1600200" indent="-228600" eaLnBrk="0" hangingPunct="0">
              <a:defRPr>
                <a:latin typeface="Arial" charset="0"/>
                <a:ea typeface="ＭＳ Ｐゴシック" charset="-128"/>
              </a:defRPr>
            </a:lvl4pPr>
            <a:lvl5pPr marL="2057400" indent="-228600" eaLnBrk="0" hangingPunct="0">
              <a:defRPr>
                <a:latin typeface="Arial" charset="0"/>
                <a:ea typeface="ＭＳ Ｐゴシック" charset="-128"/>
              </a:defRPr>
            </a:lvl5pPr>
            <a:lvl6pPr marL="2514600" indent="-228600" eaLnBrk="0" fontAlgn="base" hangingPunct="0">
              <a:spcBef>
                <a:spcPct val="0"/>
              </a:spcBef>
              <a:spcAft>
                <a:spcPct val="0"/>
              </a:spcAft>
              <a:defRPr>
                <a:latin typeface="Arial" charset="0"/>
                <a:ea typeface="ＭＳ Ｐゴシック" charset="-128"/>
              </a:defRPr>
            </a:lvl6pPr>
            <a:lvl7pPr marL="2971800" indent="-228600" eaLnBrk="0" fontAlgn="base" hangingPunct="0">
              <a:spcBef>
                <a:spcPct val="0"/>
              </a:spcBef>
              <a:spcAft>
                <a:spcPct val="0"/>
              </a:spcAft>
              <a:defRPr>
                <a:latin typeface="Arial" charset="0"/>
                <a:ea typeface="ＭＳ Ｐゴシック" charset="-128"/>
              </a:defRPr>
            </a:lvl7pPr>
            <a:lvl8pPr marL="3429000" indent="-228600" eaLnBrk="0" fontAlgn="base" hangingPunct="0">
              <a:spcBef>
                <a:spcPct val="0"/>
              </a:spcBef>
              <a:spcAft>
                <a:spcPct val="0"/>
              </a:spcAft>
              <a:defRPr>
                <a:latin typeface="Arial" charset="0"/>
                <a:ea typeface="ＭＳ Ｐゴシック" charset="-128"/>
              </a:defRPr>
            </a:lvl8pPr>
            <a:lvl9pPr marL="3886200" indent="-228600" eaLnBrk="0" fontAlgn="base" hangingPunct="0">
              <a:spcBef>
                <a:spcPct val="0"/>
              </a:spcBef>
              <a:spcAft>
                <a:spcPct val="0"/>
              </a:spcAft>
              <a:defRPr>
                <a:latin typeface="Arial" charset="0"/>
                <a:ea typeface="ＭＳ Ｐゴシック" charset="-128"/>
              </a:defRPr>
            </a:lvl9pPr>
          </a:lstStyle>
          <a:p>
            <a:r>
              <a:rPr lang="it-IT" altLang="ja-JP" dirty="0"/>
              <a:t>Update </a:t>
            </a:r>
            <a:r>
              <a:rPr lang="it-IT" altLang="ja-JP" dirty="0" smtClean="0"/>
              <a:t>Framework:</a:t>
            </a:r>
            <a:endParaRPr lang="it-IT" altLang="ja-JP" dirty="0"/>
          </a:p>
          <a:p>
            <a:r>
              <a:rPr lang="it-IT" altLang="ja-JP" dirty="0"/>
              <a:t>Provide</a:t>
            </a:r>
            <a:r>
              <a:rPr lang="en-US" altLang="ja-JP" dirty="0"/>
              <a:t> a regularly updated reporting and disclosure framework as a tool for improved communication between organizations and their stakeholders about “</a:t>
            </a:r>
            <a:r>
              <a:rPr lang="en-US" altLang="ja-JP" dirty="0" err="1"/>
              <a:t>IAbM</a:t>
            </a:r>
            <a:r>
              <a:rPr lang="en-US" altLang="ja-JP" dirty="0"/>
              <a:t>”</a:t>
            </a:r>
            <a:endParaRPr lang="ja-JP" altLang="en-US" dirty="0"/>
          </a:p>
        </p:txBody>
      </p:sp>
      <p:sp>
        <p:nvSpPr>
          <p:cNvPr id="15" name="テキスト ボックス 24"/>
          <p:cNvSpPr txBox="1"/>
          <p:nvPr/>
        </p:nvSpPr>
        <p:spPr>
          <a:xfrm>
            <a:off x="6084928" y="4561779"/>
            <a:ext cx="2724472" cy="2031325"/>
          </a:xfrm>
          <a:prstGeom prst="rect">
            <a:avLst/>
          </a:prstGeom>
          <a:solidFill>
            <a:schemeClr val="accent6">
              <a:lumMod val="20000"/>
              <a:lumOff val="80000"/>
            </a:schemeClr>
          </a:solidFill>
          <a:ln>
            <a:solidFill>
              <a:schemeClr val="accent5">
                <a:lumMod val="60000"/>
                <a:lumOff val="40000"/>
              </a:schemeClr>
            </a:solidFill>
          </a:ln>
        </p:spPr>
        <p:txBody>
          <a:bodyPr wrap="square">
            <a:spAutoFit/>
          </a:bodyPr>
          <a:lstStyle>
            <a:defPPr>
              <a:defRPr lang="en-US"/>
            </a:defPPr>
            <a:lvl1pPr eaLnBrk="1" hangingPunct="1">
              <a:defRPr kumimoji="1" sz="1400" b="1">
                <a:solidFill>
                  <a:srgbClr val="000000"/>
                </a:solidFill>
                <a:latin typeface="Arial" charset="0"/>
                <a:ea typeface="HGP明朝E" pitchFamily="18" charset="-128"/>
                <a:cs typeface="+mn-cs"/>
              </a:defRPr>
            </a:lvl1pPr>
            <a:lvl2pPr marL="742950" indent="-285750" eaLnBrk="0" hangingPunct="0">
              <a:defRPr>
                <a:latin typeface="Arial" charset="0"/>
                <a:ea typeface="ＭＳ Ｐゴシック" charset="-128"/>
              </a:defRPr>
            </a:lvl2pPr>
            <a:lvl3pPr marL="1143000" indent="-228600" eaLnBrk="0" hangingPunct="0">
              <a:defRPr>
                <a:latin typeface="Arial" charset="0"/>
                <a:ea typeface="ＭＳ Ｐゴシック" charset="-128"/>
              </a:defRPr>
            </a:lvl3pPr>
            <a:lvl4pPr marL="1600200" indent="-228600" eaLnBrk="0" hangingPunct="0">
              <a:defRPr>
                <a:latin typeface="Arial" charset="0"/>
                <a:ea typeface="ＭＳ Ｐゴシック" charset="-128"/>
              </a:defRPr>
            </a:lvl4pPr>
            <a:lvl5pPr marL="2057400" indent="-228600" eaLnBrk="0" hangingPunct="0">
              <a:defRPr>
                <a:latin typeface="Arial" charset="0"/>
                <a:ea typeface="ＭＳ Ｐゴシック" charset="-128"/>
              </a:defRPr>
            </a:lvl5pPr>
            <a:lvl6pPr marL="2514600" indent="-228600" eaLnBrk="0" fontAlgn="base" hangingPunct="0">
              <a:spcBef>
                <a:spcPct val="0"/>
              </a:spcBef>
              <a:spcAft>
                <a:spcPct val="0"/>
              </a:spcAft>
              <a:defRPr>
                <a:latin typeface="Arial" charset="0"/>
                <a:ea typeface="ＭＳ Ｐゴシック" charset="-128"/>
              </a:defRPr>
            </a:lvl6pPr>
            <a:lvl7pPr marL="2971800" indent="-228600" eaLnBrk="0" fontAlgn="base" hangingPunct="0">
              <a:spcBef>
                <a:spcPct val="0"/>
              </a:spcBef>
              <a:spcAft>
                <a:spcPct val="0"/>
              </a:spcAft>
              <a:defRPr>
                <a:latin typeface="Arial" charset="0"/>
                <a:ea typeface="ＭＳ Ｐゴシック" charset="-128"/>
              </a:defRPr>
            </a:lvl7pPr>
            <a:lvl8pPr marL="3429000" indent="-228600" eaLnBrk="0" fontAlgn="base" hangingPunct="0">
              <a:spcBef>
                <a:spcPct val="0"/>
              </a:spcBef>
              <a:spcAft>
                <a:spcPct val="0"/>
              </a:spcAft>
              <a:defRPr>
                <a:latin typeface="Arial" charset="0"/>
                <a:ea typeface="ＭＳ Ｐゴシック" charset="-128"/>
              </a:defRPr>
            </a:lvl8pPr>
            <a:lvl9pPr marL="3886200" indent="-228600" eaLnBrk="0" fontAlgn="base" hangingPunct="0">
              <a:spcBef>
                <a:spcPct val="0"/>
              </a:spcBef>
              <a:spcAft>
                <a:spcPct val="0"/>
              </a:spcAft>
              <a:defRPr>
                <a:latin typeface="Arial" charset="0"/>
                <a:ea typeface="ＭＳ Ｐゴシック" charset="-128"/>
              </a:defRPr>
            </a:lvl9pPr>
          </a:lstStyle>
          <a:p>
            <a:r>
              <a:rPr lang="en-US" altLang="ja-JP" u="sng" dirty="0">
                <a:solidFill>
                  <a:schemeClr val="accent1"/>
                </a:solidFill>
              </a:rPr>
              <a:t>Input to Global Framework</a:t>
            </a:r>
          </a:p>
          <a:p>
            <a:r>
              <a:rPr lang="en-US" altLang="ja-JP" dirty="0"/>
              <a:t>Participate actively in the discussion about other internationally recognized reporting and disclosure frameworks, and provide WICI inputs into the emerging globally accepted framework in this field</a:t>
            </a:r>
            <a:endParaRPr lang="ja-JP" altLang="en-US" dirty="0"/>
          </a:p>
        </p:txBody>
      </p:sp>
      <p:sp>
        <p:nvSpPr>
          <p:cNvPr id="16" name="テキスト ボックス 25"/>
          <p:cNvSpPr txBox="1"/>
          <p:nvPr/>
        </p:nvSpPr>
        <p:spPr>
          <a:xfrm>
            <a:off x="142929" y="4132701"/>
            <a:ext cx="2434025" cy="2246769"/>
          </a:xfrm>
          <a:prstGeom prst="rect">
            <a:avLst/>
          </a:prstGeom>
          <a:noFill/>
          <a:ln>
            <a:solidFill>
              <a:schemeClr val="accent5">
                <a:lumMod val="60000"/>
                <a:lumOff val="40000"/>
              </a:schemeClr>
            </a:solidFill>
          </a:ln>
        </p:spPr>
        <p:txBody>
          <a:bodyPr wrap="square">
            <a:spAutoFit/>
          </a:bodyPr>
          <a:lstStyle>
            <a:defPPr>
              <a:defRPr lang="en-US"/>
            </a:defPPr>
            <a:lvl1pPr eaLnBrk="1" hangingPunct="1">
              <a:defRPr kumimoji="1" sz="1400" b="1">
                <a:solidFill>
                  <a:srgbClr val="000000"/>
                </a:solidFill>
                <a:latin typeface="Arial" charset="0"/>
                <a:ea typeface="HGP明朝E" pitchFamily="18" charset="-128"/>
                <a:cs typeface="+mn-cs"/>
              </a:defRPr>
            </a:lvl1pPr>
            <a:lvl2pPr marL="742950" indent="-285750" eaLnBrk="0" hangingPunct="0">
              <a:defRPr>
                <a:latin typeface="Arial" charset="0"/>
                <a:ea typeface="ＭＳ Ｐゴシック" charset="-128"/>
              </a:defRPr>
            </a:lvl2pPr>
            <a:lvl3pPr marL="1143000" indent="-228600" eaLnBrk="0" hangingPunct="0">
              <a:defRPr>
                <a:latin typeface="Arial" charset="0"/>
                <a:ea typeface="ＭＳ Ｐゴシック" charset="-128"/>
              </a:defRPr>
            </a:lvl3pPr>
            <a:lvl4pPr marL="1600200" indent="-228600" eaLnBrk="0" hangingPunct="0">
              <a:defRPr>
                <a:latin typeface="Arial" charset="0"/>
                <a:ea typeface="ＭＳ Ｐゴシック" charset="-128"/>
              </a:defRPr>
            </a:lvl4pPr>
            <a:lvl5pPr marL="2057400" indent="-228600" eaLnBrk="0" hangingPunct="0">
              <a:defRPr>
                <a:latin typeface="Arial" charset="0"/>
                <a:ea typeface="ＭＳ Ｐゴシック" charset="-128"/>
              </a:defRPr>
            </a:lvl5pPr>
            <a:lvl6pPr marL="2514600" indent="-228600" eaLnBrk="0" fontAlgn="base" hangingPunct="0">
              <a:spcBef>
                <a:spcPct val="0"/>
              </a:spcBef>
              <a:spcAft>
                <a:spcPct val="0"/>
              </a:spcAft>
              <a:defRPr>
                <a:latin typeface="Arial" charset="0"/>
                <a:ea typeface="ＭＳ Ｐゴシック" charset="-128"/>
              </a:defRPr>
            </a:lvl6pPr>
            <a:lvl7pPr marL="2971800" indent="-228600" eaLnBrk="0" fontAlgn="base" hangingPunct="0">
              <a:spcBef>
                <a:spcPct val="0"/>
              </a:spcBef>
              <a:spcAft>
                <a:spcPct val="0"/>
              </a:spcAft>
              <a:defRPr>
                <a:latin typeface="Arial" charset="0"/>
                <a:ea typeface="ＭＳ Ｐゴシック" charset="-128"/>
              </a:defRPr>
            </a:lvl7pPr>
            <a:lvl8pPr marL="3429000" indent="-228600" eaLnBrk="0" fontAlgn="base" hangingPunct="0">
              <a:spcBef>
                <a:spcPct val="0"/>
              </a:spcBef>
              <a:spcAft>
                <a:spcPct val="0"/>
              </a:spcAft>
              <a:defRPr>
                <a:latin typeface="Arial" charset="0"/>
                <a:ea typeface="ＭＳ Ｐゴシック" charset="-128"/>
              </a:defRPr>
            </a:lvl8pPr>
            <a:lvl9pPr marL="3886200" indent="-228600" eaLnBrk="0" fontAlgn="base" hangingPunct="0">
              <a:spcBef>
                <a:spcPct val="0"/>
              </a:spcBef>
              <a:spcAft>
                <a:spcPct val="0"/>
              </a:spcAft>
              <a:defRPr>
                <a:latin typeface="Arial" charset="0"/>
                <a:ea typeface="ＭＳ Ｐゴシック" charset="-128"/>
              </a:defRPr>
            </a:lvl9pPr>
          </a:lstStyle>
          <a:p>
            <a:r>
              <a:rPr lang="it-IT" altLang="ja-JP" dirty="0"/>
              <a:t>Leverage Data Standards</a:t>
            </a:r>
          </a:p>
          <a:p>
            <a:endParaRPr lang="it-IT" altLang="ja-JP" dirty="0"/>
          </a:p>
          <a:p>
            <a:r>
              <a:rPr lang="it-IT" altLang="ja-JP" dirty="0"/>
              <a:t>Elaborate</a:t>
            </a:r>
            <a:r>
              <a:rPr lang="en-US" altLang="ja-JP" dirty="0"/>
              <a:t> reporting framework concepts, including KPIs,  in  </a:t>
            </a:r>
            <a:r>
              <a:rPr lang="en-US" altLang="ja-JP" dirty="0" err="1"/>
              <a:t>eXtensible</a:t>
            </a:r>
            <a:r>
              <a:rPr lang="en-US" altLang="ja-JP" dirty="0"/>
              <a:t> Business Reporting Language (XBRL) - the open international standard for digital business reporting</a:t>
            </a:r>
          </a:p>
        </p:txBody>
      </p:sp>
      <p:sp>
        <p:nvSpPr>
          <p:cNvPr id="17" name="テキスト ボックス 26"/>
          <p:cNvSpPr txBox="1"/>
          <p:nvPr/>
        </p:nvSpPr>
        <p:spPr>
          <a:xfrm>
            <a:off x="6714457" y="1569759"/>
            <a:ext cx="1898650" cy="2462213"/>
          </a:xfrm>
          <a:prstGeom prst="rect">
            <a:avLst/>
          </a:prstGeom>
          <a:solidFill>
            <a:schemeClr val="accent6">
              <a:lumMod val="20000"/>
              <a:lumOff val="80000"/>
            </a:schemeClr>
          </a:solidFill>
          <a:ln>
            <a:solidFill>
              <a:schemeClr val="accent5">
                <a:lumMod val="60000"/>
                <a:lumOff val="40000"/>
              </a:schemeClr>
            </a:solidFill>
          </a:ln>
        </p:spPr>
        <p:txBody>
          <a:bodyPr wrap="square">
            <a:spAutoFit/>
          </a:bodyPr>
          <a:lstStyle>
            <a:defPPr>
              <a:defRPr lang="en-US"/>
            </a:defPPr>
            <a:lvl1pPr eaLnBrk="1" hangingPunct="1">
              <a:defRPr kumimoji="1" sz="1400" b="1">
                <a:solidFill>
                  <a:srgbClr val="000000"/>
                </a:solidFill>
                <a:latin typeface="Arial" charset="0"/>
                <a:ea typeface="HGP明朝E" pitchFamily="18" charset="-128"/>
                <a:cs typeface="+mn-cs"/>
              </a:defRPr>
            </a:lvl1pPr>
            <a:lvl2pPr marL="742950" indent="-285750" eaLnBrk="0" hangingPunct="0">
              <a:defRPr>
                <a:latin typeface="Arial" charset="0"/>
                <a:ea typeface="ＭＳ Ｐゴシック" charset="-128"/>
              </a:defRPr>
            </a:lvl2pPr>
            <a:lvl3pPr marL="1143000" indent="-228600" eaLnBrk="0" hangingPunct="0">
              <a:defRPr>
                <a:latin typeface="Arial" charset="0"/>
                <a:ea typeface="ＭＳ Ｐゴシック" charset="-128"/>
              </a:defRPr>
            </a:lvl3pPr>
            <a:lvl4pPr marL="1600200" indent="-228600" eaLnBrk="0" hangingPunct="0">
              <a:defRPr>
                <a:latin typeface="Arial" charset="0"/>
                <a:ea typeface="ＭＳ Ｐゴシック" charset="-128"/>
              </a:defRPr>
            </a:lvl4pPr>
            <a:lvl5pPr marL="2057400" indent="-228600" eaLnBrk="0" hangingPunct="0">
              <a:defRPr>
                <a:latin typeface="Arial" charset="0"/>
                <a:ea typeface="ＭＳ Ｐゴシック" charset="-128"/>
              </a:defRPr>
            </a:lvl5pPr>
            <a:lvl6pPr marL="2514600" indent="-228600" eaLnBrk="0" fontAlgn="base" hangingPunct="0">
              <a:spcBef>
                <a:spcPct val="0"/>
              </a:spcBef>
              <a:spcAft>
                <a:spcPct val="0"/>
              </a:spcAft>
              <a:defRPr>
                <a:latin typeface="Arial" charset="0"/>
                <a:ea typeface="ＭＳ Ｐゴシック" charset="-128"/>
              </a:defRPr>
            </a:lvl6pPr>
            <a:lvl7pPr marL="2971800" indent="-228600" eaLnBrk="0" fontAlgn="base" hangingPunct="0">
              <a:spcBef>
                <a:spcPct val="0"/>
              </a:spcBef>
              <a:spcAft>
                <a:spcPct val="0"/>
              </a:spcAft>
              <a:defRPr>
                <a:latin typeface="Arial" charset="0"/>
                <a:ea typeface="ＭＳ Ｐゴシック" charset="-128"/>
              </a:defRPr>
            </a:lvl7pPr>
            <a:lvl8pPr marL="3429000" indent="-228600" eaLnBrk="0" fontAlgn="base" hangingPunct="0">
              <a:spcBef>
                <a:spcPct val="0"/>
              </a:spcBef>
              <a:spcAft>
                <a:spcPct val="0"/>
              </a:spcAft>
              <a:defRPr>
                <a:latin typeface="Arial" charset="0"/>
                <a:ea typeface="ＭＳ Ｐゴシック" charset="-128"/>
              </a:defRPr>
            </a:lvl8pPr>
            <a:lvl9pPr marL="3886200" indent="-228600" eaLnBrk="0" fontAlgn="base" hangingPunct="0">
              <a:spcBef>
                <a:spcPct val="0"/>
              </a:spcBef>
              <a:spcAft>
                <a:spcPct val="0"/>
              </a:spcAft>
              <a:defRPr>
                <a:latin typeface="Arial" charset="0"/>
                <a:ea typeface="ＭＳ Ｐゴシック" charset="-128"/>
              </a:defRPr>
            </a:lvl9pPr>
          </a:lstStyle>
          <a:p>
            <a:r>
              <a:rPr lang="en-US" altLang="ja-JP" dirty="0"/>
              <a:t>Develop </a:t>
            </a:r>
            <a:r>
              <a:rPr lang="en-US" altLang="ja-JP" dirty="0" smtClean="0"/>
              <a:t>KPIs:</a:t>
            </a:r>
            <a:endParaRPr lang="en-US" altLang="ja-JP" dirty="0"/>
          </a:p>
          <a:p>
            <a:r>
              <a:rPr lang="en-US" altLang="ja-JP" u="sng" dirty="0">
                <a:solidFill>
                  <a:schemeClr val="accent1"/>
                </a:solidFill>
              </a:rPr>
              <a:t>Identify and promote industry-specific Key Performance Indicators (KPIs) </a:t>
            </a:r>
            <a:r>
              <a:rPr lang="en-US" altLang="ja-JP" dirty="0"/>
              <a:t>that organizations can freely select from to help them articulate their value creation </a:t>
            </a:r>
            <a:r>
              <a:rPr lang="en-US" altLang="ja-JP" dirty="0" smtClean="0"/>
              <a:t>story.</a:t>
            </a:r>
            <a:endParaRPr lang="en-US" altLang="ja-JP" dirty="0"/>
          </a:p>
        </p:txBody>
      </p:sp>
    </p:spTree>
    <p:extLst>
      <p:ext uri="{BB962C8B-B14F-4D97-AF65-F5344CB8AC3E}">
        <p14:creationId xmlns:p14="http://schemas.microsoft.com/office/powerpoint/2010/main" xmlns="" val="2441481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5"/>
          <p:cNvSpPr txBox="1">
            <a:spLocks noChangeArrowheads="1"/>
          </p:cNvSpPr>
          <p:nvPr/>
        </p:nvSpPr>
        <p:spPr bwMode="auto">
          <a:xfrm>
            <a:off x="76202" y="1454347"/>
            <a:ext cx="9296399" cy="5503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buFont typeface="Wingdings" pitchFamily="2" charset="2"/>
              <a:buChar char="Ø"/>
            </a:pPr>
            <a:r>
              <a:rPr lang="en-US" altLang="ja-JP" sz="2000" b="1" i="1" dirty="0">
                <a:solidFill>
                  <a:srgbClr val="000000"/>
                </a:solidFill>
                <a:latin typeface="Bodoni MT" pitchFamily="18" charset="0"/>
                <a:ea typeface="Arial Unicode MS" pitchFamily="50" charset="-128"/>
                <a:cs typeface="Arial Unicode MS" pitchFamily="50" charset="-128"/>
              </a:rPr>
              <a:t>Definition</a:t>
            </a:r>
            <a:r>
              <a:rPr lang="ja-JP" altLang="en-US" sz="2000" b="1" i="1" dirty="0">
                <a:solidFill>
                  <a:srgbClr val="000000"/>
                </a:solidFill>
                <a:latin typeface="Bodoni MT" pitchFamily="18" charset="0"/>
                <a:ea typeface="Arial Unicode MS" pitchFamily="50" charset="-128"/>
                <a:cs typeface="Arial Unicode MS" pitchFamily="50" charset="-128"/>
              </a:rPr>
              <a:t> </a:t>
            </a:r>
            <a:r>
              <a:rPr lang="en-US" altLang="ja-JP" sz="2000" b="1" i="1" dirty="0">
                <a:solidFill>
                  <a:srgbClr val="000000"/>
                </a:solidFill>
                <a:latin typeface="Bodoni MT" pitchFamily="18" charset="0"/>
                <a:ea typeface="Arial Unicode MS" pitchFamily="50" charset="-128"/>
                <a:cs typeface="Arial Unicode MS" pitchFamily="50" charset="-128"/>
              </a:rPr>
              <a:t>of WICI-KPIs</a:t>
            </a:r>
            <a:endParaRPr lang="en-US" altLang="ja-JP" b="1" i="1" dirty="0">
              <a:solidFill>
                <a:srgbClr val="000000"/>
              </a:solidFill>
              <a:latin typeface="Bodoni MT" pitchFamily="18" charset="0"/>
              <a:ea typeface="Arial Unicode MS" pitchFamily="50" charset="-128"/>
              <a:cs typeface="Arial Unicode MS" pitchFamily="50" charset="-128"/>
            </a:endParaRPr>
          </a:p>
          <a:p>
            <a:pPr lvl="1" eaLnBrk="1" hangingPunct="1">
              <a:spcBef>
                <a:spcPct val="45000"/>
              </a:spcBef>
              <a:buFont typeface="Wingdings" pitchFamily="2" charset="2"/>
              <a:buChar char="ü"/>
            </a:pPr>
            <a:r>
              <a:rPr lang="en-US" altLang="ja-JP" sz="1600" b="1" dirty="0">
                <a:solidFill>
                  <a:srgbClr val="000000"/>
                </a:solidFill>
                <a:latin typeface="Bodoni MT" pitchFamily="18" charset="0"/>
                <a:ea typeface="ＭＳ ゴシック" pitchFamily="49" charset="-128"/>
              </a:rPr>
              <a:t>Numerical figures related to critical factors of value creation</a:t>
            </a:r>
          </a:p>
          <a:p>
            <a:pPr lvl="1" eaLnBrk="1" hangingPunct="1">
              <a:spcBef>
                <a:spcPct val="45000"/>
              </a:spcBef>
              <a:buFont typeface="Wingdings" pitchFamily="2" charset="2"/>
              <a:buChar char="ü"/>
            </a:pPr>
            <a:r>
              <a:rPr lang="en-US" altLang="ja-JP" sz="1600" b="1" dirty="0">
                <a:solidFill>
                  <a:srgbClr val="000000"/>
                </a:solidFill>
                <a:latin typeface="Bodoni MT" pitchFamily="18" charset="0"/>
                <a:ea typeface="ＭＳ ゴシック" pitchFamily="49" charset="-128"/>
              </a:rPr>
              <a:t>Different attributes from indicators required for a specific purpose by a certain civil society</a:t>
            </a:r>
          </a:p>
          <a:p>
            <a:pPr lvl="1" eaLnBrk="1" hangingPunct="1">
              <a:spcBef>
                <a:spcPct val="45000"/>
              </a:spcBef>
              <a:buFont typeface="Wingdings" pitchFamily="2" charset="2"/>
              <a:buChar char="ü"/>
            </a:pPr>
            <a:r>
              <a:rPr lang="en-US" altLang="ja-JP" sz="1600" b="1" dirty="0" smtClean="0">
                <a:solidFill>
                  <a:srgbClr val="000000"/>
                </a:solidFill>
                <a:latin typeface="Bodoni MT" pitchFamily="18" charset="0"/>
              </a:rPr>
              <a:t>An </a:t>
            </a:r>
            <a:r>
              <a:rPr lang="en-US" altLang="ja-JP" sz="1600" b="1" dirty="0">
                <a:solidFill>
                  <a:srgbClr val="000000"/>
                </a:solidFill>
                <a:latin typeface="Bodoni MT" pitchFamily="18" charset="0"/>
              </a:rPr>
              <a:t>informative set of indicators frequently used</a:t>
            </a:r>
          </a:p>
          <a:p>
            <a:pPr lvl="1" eaLnBrk="1" hangingPunct="1">
              <a:spcBef>
                <a:spcPct val="45000"/>
              </a:spcBef>
            </a:pPr>
            <a:endParaRPr lang="en-US" altLang="ja-JP" sz="1000" dirty="0">
              <a:solidFill>
                <a:srgbClr val="000000"/>
              </a:solidFill>
              <a:latin typeface="Bodoni MT" pitchFamily="18" charset="0"/>
            </a:endParaRPr>
          </a:p>
          <a:p>
            <a:pPr>
              <a:spcBef>
                <a:spcPct val="50000"/>
              </a:spcBef>
              <a:buFont typeface="Wingdings" pitchFamily="2" charset="2"/>
              <a:buChar char="Ø"/>
            </a:pPr>
            <a:r>
              <a:rPr lang="en-US" altLang="ja-JP" sz="2000" b="1" i="1" dirty="0">
                <a:solidFill>
                  <a:srgbClr val="000000"/>
                </a:solidFill>
                <a:latin typeface="Bodoni MT" pitchFamily="18" charset="0"/>
                <a:ea typeface="Arial Unicode MS" pitchFamily="50" charset="-128"/>
                <a:cs typeface="Arial Unicode MS" pitchFamily="50" charset="-128"/>
              </a:rPr>
              <a:t>Expected attributes of KPIs </a:t>
            </a:r>
            <a:endParaRPr lang="en-US" altLang="ja-JP" b="1" i="1" dirty="0">
              <a:solidFill>
                <a:srgbClr val="000000"/>
              </a:solidFill>
              <a:latin typeface="Bodoni MT" pitchFamily="18" charset="0"/>
              <a:ea typeface="Arial Unicode MS" pitchFamily="50" charset="-128"/>
              <a:cs typeface="Arial Unicode MS" pitchFamily="50" charset="-128"/>
            </a:endParaRPr>
          </a:p>
          <a:p>
            <a:pPr lvl="1">
              <a:spcBef>
                <a:spcPct val="45000"/>
              </a:spcBef>
              <a:buFont typeface="Wingdings" pitchFamily="2" charset="2"/>
              <a:buChar char="ü"/>
            </a:pPr>
            <a:r>
              <a:rPr lang="en-US" altLang="ja-JP" sz="1600" b="1" dirty="0">
                <a:solidFill>
                  <a:srgbClr val="000000"/>
                </a:solidFill>
                <a:latin typeface="Bodoni MT" pitchFamily="18" charset="0"/>
                <a:ea typeface="ＭＳ ゴシック" pitchFamily="49" charset="-128"/>
              </a:rPr>
              <a:t>Reinforce the narrative description of a company’s value creation mechanism</a:t>
            </a:r>
          </a:p>
          <a:p>
            <a:pPr lvl="1">
              <a:spcBef>
                <a:spcPct val="45000"/>
              </a:spcBef>
              <a:buFont typeface="Wingdings" pitchFamily="2" charset="2"/>
              <a:buChar char="ü"/>
            </a:pPr>
            <a:r>
              <a:rPr lang="en-US" altLang="ja-JP" sz="1600" b="1" dirty="0">
                <a:solidFill>
                  <a:srgbClr val="000000"/>
                </a:solidFill>
                <a:latin typeface="Bodoni MT" pitchFamily="18" charset="0"/>
                <a:ea typeface="ＭＳ ゴシック" pitchFamily="49" charset="-128"/>
              </a:rPr>
              <a:t>Make visible the value creation story in a given timeline of past-present-future</a:t>
            </a:r>
          </a:p>
          <a:p>
            <a:pPr lvl="1">
              <a:spcBef>
                <a:spcPct val="45000"/>
              </a:spcBef>
              <a:buFont typeface="Wingdings" pitchFamily="2" charset="2"/>
              <a:buChar char="ü"/>
            </a:pPr>
            <a:r>
              <a:rPr lang="en-US" altLang="ja-JP" sz="1600" b="1" dirty="0">
                <a:solidFill>
                  <a:srgbClr val="000000"/>
                </a:solidFill>
                <a:latin typeface="Bodoni MT" pitchFamily="18" charset="0"/>
              </a:rPr>
              <a:t>Numerical figures, including those quantified through rating methods</a:t>
            </a:r>
          </a:p>
          <a:p>
            <a:pPr lvl="1">
              <a:spcBef>
                <a:spcPct val="45000"/>
              </a:spcBef>
              <a:buFont typeface="Wingdings" pitchFamily="2" charset="2"/>
              <a:buChar char="ü"/>
            </a:pPr>
            <a:r>
              <a:rPr lang="en-US" altLang="ja-JP" sz="1600" b="1" dirty="0">
                <a:solidFill>
                  <a:srgbClr val="000000"/>
                </a:solidFill>
                <a:latin typeface="Bodoni MT" pitchFamily="18" charset="0"/>
              </a:rPr>
              <a:t>Subset of internal decision making process</a:t>
            </a:r>
            <a:endParaRPr lang="en-US" altLang="ja-JP" sz="1600" dirty="0">
              <a:solidFill>
                <a:srgbClr val="000000"/>
              </a:solidFill>
              <a:latin typeface="Bodoni MT" pitchFamily="18" charset="0"/>
            </a:endParaRPr>
          </a:p>
          <a:p>
            <a:pPr lvl="1">
              <a:spcBef>
                <a:spcPct val="45000"/>
              </a:spcBef>
              <a:buFont typeface="Wingdings" pitchFamily="2" charset="2"/>
              <a:buChar char="ü"/>
            </a:pPr>
            <a:r>
              <a:rPr lang="en-US" altLang="ja-JP" sz="1600" b="1" dirty="0">
                <a:solidFill>
                  <a:srgbClr val="000000"/>
                </a:solidFill>
                <a:latin typeface="Bodoni MT" pitchFamily="18" charset="0"/>
              </a:rPr>
              <a:t>Each KPI can’t be applicable to all companies in general nor in a specific industry</a:t>
            </a:r>
          </a:p>
          <a:p>
            <a:pPr lvl="1">
              <a:spcBef>
                <a:spcPct val="45000"/>
              </a:spcBef>
              <a:buFont typeface="Wingdings" pitchFamily="2" charset="2"/>
              <a:buChar char="ü"/>
            </a:pPr>
            <a:r>
              <a:rPr lang="en-US" altLang="ja-JP" sz="1600" b="1" dirty="0">
                <a:solidFill>
                  <a:srgbClr val="000000"/>
                </a:solidFill>
                <a:latin typeface="Bodoni MT" pitchFamily="18" charset="0"/>
              </a:rPr>
              <a:t>No intention to define a set of KPIs to be disclosed on a mandatory basis</a:t>
            </a:r>
          </a:p>
          <a:p>
            <a:pPr lvl="1">
              <a:spcBef>
                <a:spcPct val="45000"/>
              </a:spcBef>
              <a:buFont typeface="Wingdings" pitchFamily="2" charset="2"/>
              <a:buChar char="ü"/>
            </a:pPr>
            <a:r>
              <a:rPr lang="en-US" altLang="ja-JP" sz="1600" b="1" dirty="0">
                <a:solidFill>
                  <a:srgbClr val="000000"/>
                </a:solidFill>
                <a:latin typeface="Bodoni MT" pitchFamily="18" charset="0"/>
              </a:rPr>
              <a:t>Company can choose or add their own indicators</a:t>
            </a:r>
          </a:p>
          <a:p>
            <a:pPr lvl="1">
              <a:spcBef>
                <a:spcPct val="45000"/>
              </a:spcBef>
              <a:buFont typeface="Wingdings" pitchFamily="2" charset="2"/>
              <a:buChar char="ü"/>
            </a:pPr>
            <a:r>
              <a:rPr lang="en-US" altLang="ja-JP" sz="1600" b="1" dirty="0">
                <a:solidFill>
                  <a:srgbClr val="000000"/>
                </a:solidFill>
                <a:latin typeface="Bodoni MT" pitchFamily="18" charset="0"/>
              </a:rPr>
              <a:t>Company should disclose the same KPIs consistently or change them with explanation</a:t>
            </a:r>
            <a:endParaRPr lang="en-US" altLang="ja-JP" sz="1600" dirty="0">
              <a:solidFill>
                <a:srgbClr val="000000"/>
              </a:solidFill>
              <a:latin typeface="Bodoni MT" pitchFamily="18" charset="0"/>
            </a:endParaRPr>
          </a:p>
          <a:p>
            <a:pPr lvl="1">
              <a:spcBef>
                <a:spcPct val="45000"/>
              </a:spcBef>
              <a:buFont typeface="Wingdings" pitchFamily="2" charset="2"/>
              <a:buChar char="ü"/>
            </a:pPr>
            <a:r>
              <a:rPr lang="en-US" altLang="ja-JP" sz="1600" b="1" dirty="0">
                <a:solidFill>
                  <a:srgbClr val="000000"/>
                </a:solidFill>
                <a:latin typeface="Bodoni MT" pitchFamily="18" charset="0"/>
              </a:rPr>
              <a:t>WICI-KPIs will be reviewed based on change in industry, society and economy</a:t>
            </a:r>
            <a:r>
              <a:rPr lang="en-US" altLang="ja-JP" sz="1600" dirty="0">
                <a:solidFill>
                  <a:srgbClr val="000000"/>
                </a:solidFill>
                <a:latin typeface="Bodoni MT" pitchFamily="18" charset="0"/>
                <a:ea typeface="ＭＳ ゴシック" pitchFamily="49" charset="-128"/>
              </a:rPr>
              <a:t>            </a:t>
            </a:r>
            <a:r>
              <a:rPr lang="en-US" altLang="ja-JP" sz="2000" dirty="0">
                <a:solidFill>
                  <a:srgbClr val="000000"/>
                </a:solidFill>
                <a:latin typeface="Bodoni MT" pitchFamily="18" charset="0"/>
                <a:ea typeface="ＭＳ ゴシック" pitchFamily="49" charset="-128"/>
              </a:rPr>
              <a:t>  </a:t>
            </a:r>
            <a:endParaRPr lang="en-US" altLang="ja-JP" sz="2000" b="1" dirty="0">
              <a:solidFill>
                <a:srgbClr val="000000"/>
              </a:solidFill>
              <a:latin typeface="Bodoni MT" pitchFamily="18" charset="0"/>
              <a:ea typeface="ＭＳ ゴシック" pitchFamily="49" charset="-128"/>
            </a:endParaRPr>
          </a:p>
        </p:txBody>
      </p:sp>
      <p:sp>
        <p:nvSpPr>
          <p:cNvPr id="84996" name="Text Box 4"/>
          <p:cNvSpPr txBox="1">
            <a:spLocks noChangeArrowheads="1"/>
          </p:cNvSpPr>
          <p:nvPr/>
        </p:nvSpPr>
        <p:spPr bwMode="auto">
          <a:xfrm>
            <a:off x="3203848" y="-108093"/>
            <a:ext cx="2520951" cy="5847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ja-JP" sz="3200" b="1" dirty="0" smtClean="0">
                <a:solidFill>
                  <a:srgbClr val="000000"/>
                </a:solidFill>
                <a:latin typeface="Bodoni MT" pitchFamily="18" charset="0"/>
                <a:ea typeface="HG丸ｺﾞｼｯｸM-PRO" pitchFamily="50" charset="-128"/>
              </a:rPr>
              <a:t>WICI-KPIs </a:t>
            </a:r>
            <a:endParaRPr lang="en-US" altLang="ja-JP" sz="3200" b="1" dirty="0">
              <a:solidFill>
                <a:srgbClr val="000000"/>
              </a:solidFill>
              <a:latin typeface="Bodoni MT" pitchFamily="18" charset="0"/>
              <a:ea typeface="HG丸ｺﾞｼｯｸM-PRO" pitchFamily="50" charset="-128"/>
            </a:endParaRPr>
          </a:p>
        </p:txBody>
      </p:sp>
      <p:sp>
        <p:nvSpPr>
          <p:cNvPr id="84997" name="Text Box 4"/>
          <p:cNvSpPr txBox="1">
            <a:spLocks noChangeArrowheads="1"/>
          </p:cNvSpPr>
          <p:nvPr/>
        </p:nvSpPr>
        <p:spPr bwMode="auto">
          <a:xfrm>
            <a:off x="303214" y="551012"/>
            <a:ext cx="8516937" cy="861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91429" tIns="45715" rIns="91429"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ja-JP" sz="2000" b="1" dirty="0" smtClean="0">
                <a:solidFill>
                  <a:srgbClr val="000000"/>
                </a:solidFill>
                <a:latin typeface="Bodoni MT" pitchFamily="18" charset="0"/>
                <a:ea typeface="HG丸ｺﾞｼｯｸM-PRO" pitchFamily="50" charset="-128"/>
              </a:rPr>
              <a:t>WICI-KPI </a:t>
            </a:r>
            <a:r>
              <a:rPr lang="en-US" altLang="ja-JP" sz="2000" b="1" dirty="0">
                <a:solidFill>
                  <a:srgbClr val="000000"/>
                </a:solidFill>
                <a:latin typeface="Bodoni MT" pitchFamily="18" charset="0"/>
                <a:ea typeface="HG丸ｺﾞｼｯｸM-PRO" pitchFamily="50" charset="-128"/>
              </a:rPr>
              <a:t>Concept is well reflected in the IIRC Discussion </a:t>
            </a:r>
            <a:r>
              <a:rPr lang="en-US" altLang="ja-JP" sz="2000" b="1" dirty="0" smtClean="0">
                <a:solidFill>
                  <a:srgbClr val="000000"/>
                </a:solidFill>
                <a:latin typeface="Bodoni MT" pitchFamily="18" charset="0"/>
                <a:ea typeface="HG丸ｺﾞｼｯｸM-PRO" pitchFamily="50" charset="-128"/>
              </a:rPr>
              <a:t>Paper.</a:t>
            </a:r>
            <a:endParaRPr lang="en-US" altLang="ja-JP" sz="2400" b="1" dirty="0" smtClean="0">
              <a:solidFill>
                <a:srgbClr val="000000"/>
              </a:solidFill>
              <a:latin typeface="Bodoni MT" pitchFamily="18" charset="0"/>
              <a:ea typeface="HG丸ｺﾞｼｯｸM-PRO" pitchFamily="50" charset="-128"/>
            </a:endParaRPr>
          </a:p>
          <a:p>
            <a:pPr>
              <a:spcBef>
                <a:spcPct val="50000"/>
              </a:spcBef>
            </a:pPr>
            <a:r>
              <a:rPr lang="en-US" altLang="ja-JP" sz="2000" b="1" dirty="0" smtClean="0">
                <a:solidFill>
                  <a:srgbClr val="000000"/>
                </a:solidFill>
                <a:latin typeface="Bodoni MT" pitchFamily="18" charset="0"/>
                <a:ea typeface="HG丸ｺﾞｼｯｸM-PRO" pitchFamily="50" charset="-128"/>
              </a:rPr>
              <a:t>WICI-KPI Concept</a:t>
            </a:r>
            <a:endParaRPr lang="en-US" altLang="ja-JP" sz="1600" b="1" dirty="0">
              <a:solidFill>
                <a:srgbClr val="000000"/>
              </a:solidFill>
              <a:latin typeface="Bodoni MT" pitchFamily="18" charset="0"/>
              <a:ea typeface="HG丸ｺﾞｼｯｸM-PRO" pitchFamily="50" charset="-128"/>
            </a:endParaRPr>
          </a:p>
        </p:txBody>
      </p:sp>
    </p:spTree>
    <p:extLst>
      <p:ext uri="{BB962C8B-B14F-4D97-AF65-F5344CB8AC3E}">
        <p14:creationId xmlns:p14="http://schemas.microsoft.com/office/powerpoint/2010/main" xmlns="" val="4287047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28600" y="116632"/>
            <a:ext cx="8794751" cy="1143000"/>
          </a:xfrm>
        </p:spPr>
        <p:txBody>
          <a:bodyPr>
            <a:normAutofit/>
          </a:bodyPr>
          <a:lstStyle/>
          <a:p>
            <a:pPr eaLnBrk="1" hangingPunct="1"/>
            <a:r>
              <a:rPr lang="fr-LU" b="1" dirty="0" smtClean="0">
                <a:latin typeface="Bodoni MT" pitchFamily="18" charset="0"/>
              </a:rPr>
              <a:t>WICI-</a:t>
            </a:r>
            <a:r>
              <a:rPr lang="fr-LU" b="1" dirty="0" err="1" smtClean="0">
                <a:latin typeface="Bodoni MT" pitchFamily="18" charset="0"/>
              </a:rPr>
              <a:t>KPIs</a:t>
            </a:r>
            <a:r>
              <a:rPr lang="fr-LU" b="1" dirty="0">
                <a:latin typeface="Bodoni MT" pitchFamily="18" charset="0"/>
              </a:rPr>
              <a:t> </a:t>
            </a:r>
            <a:r>
              <a:rPr lang="fr-LU" b="1" dirty="0" smtClean="0">
                <a:latin typeface="Bodoni MT" pitchFamily="18" charset="0"/>
              </a:rPr>
              <a:t>for Industries </a:t>
            </a:r>
            <a:endParaRPr lang="fr-LU" dirty="0" smtClean="0">
              <a:latin typeface="Bodoni MT" pitchFamily="18" charset="0"/>
            </a:endParaRPr>
          </a:p>
        </p:txBody>
      </p:sp>
      <p:sp>
        <p:nvSpPr>
          <p:cNvPr id="3" name="Content Placeholder 2"/>
          <p:cNvSpPr>
            <a:spLocks noGrp="1"/>
          </p:cNvSpPr>
          <p:nvPr>
            <p:ph idx="1"/>
          </p:nvPr>
        </p:nvSpPr>
        <p:spPr>
          <a:xfrm>
            <a:off x="-33881" y="897415"/>
            <a:ext cx="9338745" cy="4430614"/>
          </a:xfrm>
        </p:spPr>
        <p:txBody>
          <a:bodyPr>
            <a:noAutofit/>
          </a:bodyPr>
          <a:lstStyle/>
          <a:p>
            <a:pPr marL="566928" indent="-457200" eaLnBrk="1" fontAlgn="auto" hangingPunct="1">
              <a:spcAft>
                <a:spcPts val="0"/>
              </a:spcAft>
              <a:buClr>
                <a:schemeClr val="accent3"/>
              </a:buClr>
              <a:defRPr/>
            </a:pPr>
            <a:r>
              <a:rPr lang="en-US" sz="3200" dirty="0" smtClean="0">
                <a:latin typeface="Bodoni MT" pitchFamily="18" charset="0"/>
              </a:rPr>
              <a:t>Electronic components (WICI Japan) </a:t>
            </a:r>
          </a:p>
          <a:p>
            <a:pPr marL="566928" indent="-457200" eaLnBrk="1" fontAlgn="auto" hangingPunct="1">
              <a:spcAft>
                <a:spcPts val="0"/>
              </a:spcAft>
              <a:buClr>
                <a:schemeClr val="accent3"/>
              </a:buClr>
              <a:defRPr/>
            </a:pPr>
            <a:r>
              <a:rPr lang="en-US" sz="3200" dirty="0" smtClean="0">
                <a:latin typeface="Bodoni MT" pitchFamily="18" charset="0"/>
              </a:rPr>
              <a:t>Pharmaceutical (WICI Japan)</a:t>
            </a:r>
          </a:p>
          <a:p>
            <a:pPr marL="566928" indent="-457200" eaLnBrk="1" fontAlgn="auto" hangingPunct="1">
              <a:spcAft>
                <a:spcPts val="0"/>
              </a:spcAft>
              <a:buClr>
                <a:schemeClr val="accent3"/>
              </a:buClr>
              <a:defRPr/>
            </a:pPr>
            <a:r>
              <a:rPr lang="en-US" sz="3200" dirty="0" smtClean="0">
                <a:latin typeface="Bodoni MT" pitchFamily="18" charset="0"/>
              </a:rPr>
              <a:t>Automotive/automobile (WICI Japan) </a:t>
            </a:r>
          </a:p>
          <a:p>
            <a:pPr marL="566928" indent="-457200" eaLnBrk="1" fontAlgn="auto" hangingPunct="1">
              <a:spcAft>
                <a:spcPts val="0"/>
              </a:spcAft>
              <a:buClr>
                <a:schemeClr val="accent3"/>
              </a:buClr>
              <a:defRPr/>
            </a:pPr>
            <a:r>
              <a:rPr lang="en-US" sz="3200" dirty="0" smtClean="0">
                <a:latin typeface="Bodoni MT" pitchFamily="18" charset="0"/>
              </a:rPr>
              <a:t>Telecommunications (WICI Europe + EFFAS CIC)</a:t>
            </a:r>
          </a:p>
          <a:p>
            <a:pPr marL="566928" indent="-457200" eaLnBrk="1" fontAlgn="auto" hangingPunct="1">
              <a:spcAft>
                <a:spcPts val="0"/>
              </a:spcAft>
              <a:buClr>
                <a:schemeClr val="accent3"/>
              </a:buClr>
              <a:defRPr/>
            </a:pPr>
            <a:r>
              <a:rPr lang="en-US" sz="3200" dirty="0" smtClean="0">
                <a:latin typeface="Bodoni MT" pitchFamily="18" charset="0"/>
              </a:rPr>
              <a:t>Software &amp; IT services (EBRC + Gartner)</a:t>
            </a:r>
          </a:p>
          <a:p>
            <a:pPr marL="566928" indent="-457200" eaLnBrk="1" fontAlgn="auto" hangingPunct="1">
              <a:spcAft>
                <a:spcPts val="0"/>
              </a:spcAft>
              <a:buClr>
                <a:schemeClr val="accent3"/>
              </a:buClr>
              <a:defRPr/>
            </a:pPr>
            <a:r>
              <a:rPr lang="en-US" sz="3200" dirty="0" smtClean="0">
                <a:latin typeface="Bodoni MT" pitchFamily="18" charset="0"/>
              </a:rPr>
              <a:t>Mining and Extractive</a:t>
            </a:r>
            <a:r>
              <a:rPr lang="en-US" sz="3200" dirty="0">
                <a:latin typeface="Bodoni MT" pitchFamily="18" charset="0"/>
              </a:rPr>
              <a:t> (EBRC + Gartner)</a:t>
            </a:r>
            <a:r>
              <a:rPr lang="en-US" sz="3200" dirty="0" smtClean="0">
                <a:latin typeface="Bodoni MT" pitchFamily="18" charset="0"/>
              </a:rPr>
              <a:t> </a:t>
            </a:r>
          </a:p>
          <a:p>
            <a:pPr marL="566928" indent="-457200" eaLnBrk="1" fontAlgn="auto" hangingPunct="1">
              <a:spcAft>
                <a:spcPts val="0"/>
              </a:spcAft>
              <a:buClr>
                <a:schemeClr val="accent3"/>
              </a:buClr>
              <a:defRPr/>
            </a:pPr>
            <a:r>
              <a:rPr lang="en-US" sz="3200" dirty="0" smtClean="0">
                <a:latin typeface="Bodoni MT" pitchFamily="18" charset="0"/>
              </a:rPr>
              <a:t>Fashion &amp; Luxury (WICI Europe + EFFAS CIC)</a:t>
            </a:r>
          </a:p>
          <a:p>
            <a:pPr marL="566928" indent="-457200" eaLnBrk="1" fontAlgn="auto" hangingPunct="1">
              <a:spcAft>
                <a:spcPts val="0"/>
              </a:spcAft>
              <a:buClr>
                <a:schemeClr val="accent3"/>
              </a:buClr>
              <a:defRPr/>
            </a:pPr>
            <a:r>
              <a:rPr lang="en-US" sz="3200" dirty="0" smtClean="0">
                <a:latin typeface="Bodoni MT" pitchFamily="18" charset="0"/>
              </a:rPr>
              <a:t>Electricity (WICI Europe + WICI Italy)</a:t>
            </a:r>
          </a:p>
          <a:p>
            <a:pPr marL="109728" indent="0" eaLnBrk="1" fontAlgn="auto" hangingPunct="1">
              <a:spcAft>
                <a:spcPts val="0"/>
              </a:spcAft>
              <a:buClr>
                <a:schemeClr val="accent3"/>
              </a:buClr>
              <a:buNone/>
              <a:defRPr/>
            </a:pPr>
            <a:r>
              <a:rPr lang="en-US" sz="3200" dirty="0" smtClean="0">
                <a:latin typeface="Bodoni MT" pitchFamily="18" charset="0"/>
              </a:rPr>
              <a:t>All available for free download in the WICI website </a:t>
            </a:r>
          </a:p>
          <a:p>
            <a:pPr marL="109728" indent="0" eaLnBrk="1" fontAlgn="auto" hangingPunct="1">
              <a:spcAft>
                <a:spcPts val="0"/>
              </a:spcAft>
              <a:buClr>
                <a:schemeClr val="accent3"/>
              </a:buClr>
              <a:buNone/>
              <a:defRPr/>
            </a:pPr>
            <a:r>
              <a:rPr lang="en-US" sz="3200" dirty="0">
                <a:latin typeface="Bodoni MT" pitchFamily="18" charset="0"/>
              </a:rPr>
              <a:t> </a:t>
            </a:r>
            <a:r>
              <a:rPr lang="en-US" sz="3200" dirty="0" smtClean="0">
                <a:latin typeface="Bodoni MT" pitchFamily="18" charset="0"/>
              </a:rPr>
              <a:t>     (www.wici-global.com)</a:t>
            </a:r>
          </a:p>
        </p:txBody>
      </p:sp>
    </p:spTree>
    <p:extLst>
      <p:ext uri="{BB962C8B-B14F-4D97-AF65-F5344CB8AC3E}">
        <p14:creationId xmlns:p14="http://schemas.microsoft.com/office/powerpoint/2010/main" xmlns="" val="33050452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680" y="133644"/>
            <a:ext cx="8178120" cy="901011"/>
          </a:xfrm>
        </p:spPr>
        <p:txBody>
          <a:bodyPr>
            <a:normAutofit fontScale="90000"/>
          </a:bodyPr>
          <a:lstStyle/>
          <a:p>
            <a:r>
              <a:rPr lang="en-US" dirty="0" smtClean="0"/>
              <a:t>3 Steps to support meaningful </a:t>
            </a:r>
            <a:r>
              <a:rPr lang="en-US" dirty="0"/>
              <a:t>reporting of value creation based on intangible </a:t>
            </a:r>
            <a:r>
              <a:rPr lang="en-US" dirty="0" smtClean="0"/>
              <a:t>capitals</a:t>
            </a:r>
            <a:endParaRPr lang="en-US" dirty="0"/>
          </a:p>
        </p:txBody>
      </p:sp>
      <p:sp>
        <p:nvSpPr>
          <p:cNvPr id="3" name="Content Placeholder 2"/>
          <p:cNvSpPr>
            <a:spLocks noGrp="1"/>
          </p:cNvSpPr>
          <p:nvPr>
            <p:ph idx="1"/>
          </p:nvPr>
        </p:nvSpPr>
        <p:spPr>
          <a:xfrm>
            <a:off x="511788" y="1215336"/>
            <a:ext cx="8178119" cy="4552242"/>
          </a:xfrm>
        </p:spPr>
        <p:txBody>
          <a:bodyPr/>
          <a:lstStyle/>
          <a:p>
            <a:pPr marL="457200" indent="-457200">
              <a:buFont typeface="+mj-lt"/>
              <a:buAutoNum type="arabicParenR" startAt="3"/>
            </a:pPr>
            <a:r>
              <a:rPr lang="en-US" dirty="0" smtClean="0"/>
              <a:t>Provide examples of real world practice: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721970746"/>
              </p:ext>
            </p:extLst>
          </p:nvPr>
        </p:nvGraphicFramePr>
        <p:xfrm>
          <a:off x="186266" y="1845733"/>
          <a:ext cx="8796866" cy="4939970"/>
        </p:xfrm>
        <a:graphic>
          <a:graphicData uri="http://schemas.openxmlformats.org/drawingml/2006/table">
            <a:tbl>
              <a:tblPr>
                <a:tableStyleId>{5C22544A-7EE6-4342-B048-85BDC9FD1C3A}</a:tableStyleId>
              </a:tblPr>
              <a:tblGrid>
                <a:gridCol w="1425466"/>
                <a:gridCol w="3641083"/>
                <a:gridCol w="191317"/>
                <a:gridCol w="802312"/>
                <a:gridCol w="1132064"/>
                <a:gridCol w="802312"/>
                <a:gridCol w="802312"/>
              </a:tblGrid>
              <a:tr h="1077422">
                <a:tc>
                  <a:txBody>
                    <a:bodyPr/>
                    <a:lstStyle/>
                    <a:p>
                      <a:pPr algn="l" fontAlgn="t"/>
                      <a:endParaRPr lang="en-US" sz="1200" b="1" i="0" u="none" strike="noStrike" dirty="0" smtClean="0">
                        <a:solidFill>
                          <a:srgbClr val="008000"/>
                        </a:solidFill>
                        <a:effectLst/>
                        <a:latin typeface="Arial"/>
                      </a:endParaRPr>
                    </a:p>
                    <a:p>
                      <a:pPr algn="l" fontAlgn="t"/>
                      <a:endParaRPr lang="en-US" sz="1200" b="1" i="0" u="none" strike="noStrike" dirty="0" smtClean="0">
                        <a:solidFill>
                          <a:schemeClr val="tx1"/>
                        </a:solidFill>
                        <a:effectLst/>
                        <a:latin typeface="Arial"/>
                      </a:endParaRPr>
                    </a:p>
                    <a:p>
                      <a:pPr algn="l" fontAlgn="t"/>
                      <a:endParaRPr lang="en-US" sz="1200" b="1" i="0" u="none" strike="noStrike" dirty="0" smtClean="0">
                        <a:solidFill>
                          <a:schemeClr val="tx1"/>
                        </a:solidFill>
                        <a:effectLst/>
                        <a:latin typeface="Arial"/>
                      </a:endParaRPr>
                    </a:p>
                    <a:p>
                      <a:pPr algn="l" fontAlgn="t"/>
                      <a:endParaRPr lang="en-US" sz="1200" b="1" i="0" u="none" strike="noStrike" dirty="0" smtClean="0">
                        <a:solidFill>
                          <a:schemeClr val="tx1"/>
                        </a:solidFill>
                        <a:effectLst/>
                        <a:latin typeface="Arial"/>
                      </a:endParaRPr>
                    </a:p>
                    <a:p>
                      <a:pPr algn="l" fontAlgn="t"/>
                      <a:r>
                        <a:rPr lang="en-US" sz="1200" b="1" i="0" u="none" strike="noStrike" dirty="0" smtClean="0">
                          <a:solidFill>
                            <a:schemeClr val="tx1"/>
                          </a:solidFill>
                          <a:effectLst/>
                          <a:latin typeface="Arial"/>
                        </a:rPr>
                        <a:t>Form</a:t>
                      </a:r>
                      <a:r>
                        <a:rPr lang="en-US" sz="1200" b="1" i="0" u="none" strike="noStrike" baseline="0" dirty="0" smtClean="0">
                          <a:solidFill>
                            <a:schemeClr val="tx1"/>
                          </a:solidFill>
                          <a:effectLst/>
                          <a:latin typeface="Arial"/>
                        </a:rPr>
                        <a:t> of Capital:</a:t>
                      </a:r>
                      <a:endParaRPr lang="en-US" sz="1200" b="1" i="0" u="none" strike="noStrike" dirty="0">
                        <a:solidFill>
                          <a:schemeClr val="tx1"/>
                        </a:solidFill>
                        <a:effectLst/>
                        <a:latin typeface="Arial"/>
                      </a:endParaRPr>
                    </a:p>
                  </a:txBody>
                  <a:tcPr marL="7296" marR="7296" marT="7296" marB="0"/>
                </a:tc>
                <a:tc>
                  <a:txBody>
                    <a:bodyPr/>
                    <a:lstStyle/>
                    <a:p>
                      <a:pPr algn="just" fontAlgn="ctr"/>
                      <a:endParaRPr lang="en-US" sz="1200" b="0" i="0" u="none" strike="noStrike" dirty="0">
                        <a:solidFill>
                          <a:srgbClr val="008000"/>
                        </a:solidFill>
                        <a:effectLst/>
                        <a:latin typeface="Arial"/>
                      </a:endParaRPr>
                    </a:p>
                  </a:txBody>
                  <a:tcPr marL="7296" marR="7296" marT="7296" marB="0" anchor="ctr"/>
                </a:tc>
                <a:tc>
                  <a:txBody>
                    <a:bodyPr/>
                    <a:lstStyle/>
                    <a:p>
                      <a:pPr algn="l" fontAlgn="b"/>
                      <a:endParaRPr lang="en-US" sz="1200" b="0" i="0" u="none" strike="noStrike" dirty="0">
                        <a:effectLst/>
                        <a:latin typeface="Arial"/>
                      </a:endParaRPr>
                    </a:p>
                  </a:txBody>
                  <a:tcPr marL="7296" marR="7296" marT="7296" marB="0" anchor="b"/>
                </a:tc>
                <a:tc>
                  <a:txBody>
                    <a:bodyPr/>
                    <a:lstStyle/>
                    <a:p>
                      <a:pPr algn="ctr" fontAlgn="ctr"/>
                      <a:r>
                        <a:rPr lang="en-US" sz="1200" b="0" i="0" u="none" strike="noStrike" dirty="0">
                          <a:solidFill>
                            <a:schemeClr val="tx1"/>
                          </a:solidFill>
                          <a:effectLst/>
                          <a:latin typeface="Arial"/>
                        </a:rPr>
                        <a:t>Google Inc.</a:t>
                      </a:r>
                    </a:p>
                  </a:txBody>
                  <a:tcPr marL="9525" marR="9525" marT="9525" marB="0" anchor="ctr"/>
                </a:tc>
                <a:tc>
                  <a:txBody>
                    <a:bodyPr/>
                    <a:lstStyle/>
                    <a:p>
                      <a:pPr algn="ctr" fontAlgn="ctr"/>
                      <a:r>
                        <a:rPr lang="en-US" sz="1200" b="0" i="0" u="none" strike="noStrike" dirty="0">
                          <a:solidFill>
                            <a:schemeClr val="tx1"/>
                          </a:solidFill>
                          <a:effectLst/>
                          <a:latin typeface="Arial"/>
                        </a:rPr>
                        <a:t>Amazon.com Inc.</a:t>
                      </a:r>
                    </a:p>
                  </a:txBody>
                  <a:tcPr marL="9525" marR="9525" marT="9525" marB="0" anchor="ctr"/>
                </a:tc>
                <a:tc>
                  <a:txBody>
                    <a:bodyPr/>
                    <a:lstStyle/>
                    <a:p>
                      <a:pPr algn="ctr" fontAlgn="ctr"/>
                      <a:r>
                        <a:rPr lang="en-US" sz="1200" b="0" i="0" u="none" strike="noStrike" dirty="0">
                          <a:solidFill>
                            <a:schemeClr val="tx1"/>
                          </a:solidFill>
                          <a:effectLst/>
                          <a:latin typeface="Arial"/>
                        </a:rPr>
                        <a:t>eBay Inc. </a:t>
                      </a:r>
                    </a:p>
                  </a:txBody>
                  <a:tcPr marL="9525" marR="9525" marT="9525" marB="0" anchor="ctr"/>
                </a:tc>
                <a:tc>
                  <a:txBody>
                    <a:bodyPr/>
                    <a:lstStyle/>
                    <a:p>
                      <a:pPr algn="ctr" fontAlgn="ctr"/>
                      <a:r>
                        <a:rPr lang="en-US" sz="1200" b="0" i="0" u="none" strike="noStrike" dirty="0">
                          <a:solidFill>
                            <a:schemeClr val="tx1"/>
                          </a:solidFill>
                          <a:effectLst/>
                          <a:latin typeface="Arial"/>
                        </a:rPr>
                        <a:t>Yahoo! Inc.</a:t>
                      </a:r>
                    </a:p>
                  </a:txBody>
                  <a:tcPr marL="9525" marR="9525" marT="9525" marB="0" anchor="ctr"/>
                </a:tc>
              </a:tr>
              <a:tr h="1170714">
                <a:tc>
                  <a:txBody>
                    <a:bodyPr/>
                    <a:lstStyle/>
                    <a:p>
                      <a:pPr algn="l" fontAlgn="t"/>
                      <a:r>
                        <a:rPr lang="en-US" sz="1200" u="none" strike="noStrike" dirty="0">
                          <a:effectLst/>
                        </a:rPr>
                        <a:t>C. 2. c. Relationship (Social) capital</a:t>
                      </a:r>
                      <a:endParaRPr lang="en-US" sz="1200" b="1" i="0" u="none" strike="noStrike" dirty="0">
                        <a:solidFill>
                          <a:srgbClr val="008000"/>
                        </a:solidFill>
                        <a:effectLst/>
                        <a:latin typeface="Arial"/>
                      </a:endParaRPr>
                    </a:p>
                  </a:txBody>
                  <a:tcPr marL="7296" marR="7296" marT="7296" marB="0"/>
                </a:tc>
                <a:tc>
                  <a:txBody>
                    <a:bodyPr/>
                    <a:lstStyle/>
                    <a:p>
                      <a:pPr algn="just" fontAlgn="ctr"/>
                      <a:r>
                        <a:rPr lang="en-US" sz="1200" u="none" strike="noStrike" dirty="0">
                          <a:effectLst/>
                        </a:rPr>
                        <a:t>Management’s identification of relationships with other organizations and third parties that it regards as important; these can be both tangible (e.g., contracts, license agreements, joint venture agreements, and alliances) and intangible (e.g., long-term relationships with no contractual basis and personal relationships).</a:t>
                      </a:r>
                      <a:endParaRPr lang="en-US" sz="1200" b="0" i="0" u="none" strike="noStrike" dirty="0">
                        <a:solidFill>
                          <a:srgbClr val="008000"/>
                        </a:solidFill>
                        <a:effectLst/>
                        <a:latin typeface="Arial"/>
                      </a:endParaRPr>
                    </a:p>
                  </a:txBody>
                  <a:tcPr marL="7296" marR="7296" marT="7296" marB="0" anchor="ctr"/>
                </a:tc>
                <a:tc>
                  <a:txBody>
                    <a:bodyPr/>
                    <a:lstStyle/>
                    <a:p>
                      <a:pPr algn="l" fontAlgn="b"/>
                      <a:r>
                        <a:rPr lang="en-US" sz="1200" u="none" strike="noStrike" dirty="0">
                          <a:effectLst/>
                        </a:rPr>
                        <a:t> </a:t>
                      </a:r>
                      <a:endParaRPr lang="en-US" sz="1200" b="0" i="0" u="none" strike="noStrike" dirty="0">
                        <a:effectLst/>
                        <a:latin typeface="Arial"/>
                      </a:endParaRPr>
                    </a:p>
                  </a:txBody>
                  <a:tcPr marL="7296" marR="7296" marT="7296" marB="0" anchor="b"/>
                </a:tc>
                <a:tc>
                  <a:txBody>
                    <a:bodyPr/>
                    <a:lstStyle/>
                    <a:p>
                      <a:pPr algn="ctr" fontAlgn="ctr"/>
                      <a:r>
                        <a:rPr lang="en-US" sz="1200" u="none" strike="noStrike" dirty="0">
                          <a:effectLst/>
                        </a:rPr>
                        <a:t>2</a:t>
                      </a:r>
                      <a:endParaRPr lang="en-US" sz="1200" b="0" i="0" u="none" strike="noStrike" dirty="0">
                        <a:effectLst/>
                        <a:latin typeface="Arial"/>
                      </a:endParaRPr>
                    </a:p>
                  </a:txBody>
                  <a:tcPr marL="7296" marR="7296" marT="7296" marB="0" anchor="ctr"/>
                </a:tc>
                <a:tc>
                  <a:txBody>
                    <a:bodyPr/>
                    <a:lstStyle/>
                    <a:p>
                      <a:pPr algn="ctr" fontAlgn="ctr"/>
                      <a:r>
                        <a:rPr lang="en-US" sz="1200" u="none" strike="noStrike" dirty="0">
                          <a:effectLst/>
                        </a:rPr>
                        <a:t>2</a:t>
                      </a:r>
                      <a:endParaRPr lang="en-US" sz="1200" b="0" i="0" u="none" strike="noStrike" dirty="0">
                        <a:effectLst/>
                        <a:latin typeface="Arial"/>
                      </a:endParaRPr>
                    </a:p>
                  </a:txBody>
                  <a:tcPr marL="7296" marR="7296" marT="7296" marB="0" anchor="ctr"/>
                </a:tc>
                <a:tc>
                  <a:txBody>
                    <a:bodyPr/>
                    <a:lstStyle/>
                    <a:p>
                      <a:pPr algn="ctr" fontAlgn="ctr"/>
                      <a:r>
                        <a:rPr lang="en-US" sz="1200" u="none" strike="noStrike" dirty="0">
                          <a:effectLst/>
                        </a:rPr>
                        <a:t>0</a:t>
                      </a:r>
                      <a:endParaRPr lang="en-US" sz="1200" b="0" i="0" u="none" strike="noStrike" dirty="0">
                        <a:effectLst/>
                        <a:latin typeface="Arial"/>
                      </a:endParaRPr>
                    </a:p>
                  </a:txBody>
                  <a:tcPr marL="7296" marR="7296" marT="7296" marB="0" anchor="ctr"/>
                </a:tc>
                <a:tc>
                  <a:txBody>
                    <a:bodyPr/>
                    <a:lstStyle/>
                    <a:p>
                      <a:pPr algn="ctr" fontAlgn="ctr"/>
                      <a:r>
                        <a:rPr lang="en-US" sz="1200" u="none" strike="noStrike" dirty="0">
                          <a:effectLst/>
                        </a:rPr>
                        <a:t>3</a:t>
                      </a:r>
                      <a:endParaRPr lang="en-US" sz="1200" b="0" i="0" u="none" strike="noStrike" dirty="0">
                        <a:effectLst/>
                        <a:latin typeface="Arial"/>
                      </a:endParaRPr>
                    </a:p>
                  </a:txBody>
                  <a:tcPr marL="7296" marR="7296" marT="7296" marB="0" anchor="ctr"/>
                </a:tc>
              </a:tr>
              <a:tr h="100173">
                <a:tc>
                  <a:txBody>
                    <a:bodyPr/>
                    <a:lstStyle/>
                    <a:p>
                      <a:pPr algn="l" fontAlgn="t"/>
                      <a:endParaRPr lang="en-US" sz="300" b="1" i="0" u="none" strike="noStrike" dirty="0">
                        <a:solidFill>
                          <a:srgbClr val="008000"/>
                        </a:solidFill>
                        <a:effectLst/>
                        <a:latin typeface="Arial"/>
                      </a:endParaRPr>
                    </a:p>
                  </a:txBody>
                  <a:tcPr marL="7296" marR="7296" marT="7296" marB="0"/>
                </a:tc>
                <a:tc>
                  <a:txBody>
                    <a:bodyPr/>
                    <a:lstStyle/>
                    <a:p>
                      <a:pPr algn="just" fontAlgn="b"/>
                      <a:endParaRPr lang="en-US" sz="300" b="0" i="0" u="none" strike="noStrike" dirty="0">
                        <a:solidFill>
                          <a:srgbClr val="008000"/>
                        </a:solidFill>
                        <a:effectLst/>
                        <a:latin typeface="Arial"/>
                      </a:endParaRPr>
                    </a:p>
                  </a:txBody>
                  <a:tcPr marL="7296" marR="7296" marT="7296" marB="0" anchor="b"/>
                </a:tc>
                <a:tc>
                  <a:txBody>
                    <a:bodyPr/>
                    <a:lstStyle/>
                    <a:p>
                      <a:pPr algn="l" fontAlgn="b"/>
                      <a:r>
                        <a:rPr lang="en-US" sz="300" u="none" strike="noStrike" dirty="0">
                          <a:effectLst/>
                        </a:rPr>
                        <a:t> </a:t>
                      </a:r>
                      <a:endParaRPr lang="en-US" sz="300" b="0" i="0" u="none" strike="noStrike" dirty="0">
                        <a:effectLst/>
                        <a:latin typeface="Arial"/>
                      </a:endParaRPr>
                    </a:p>
                  </a:txBody>
                  <a:tcPr marL="7296" marR="7296" marT="7296" marB="0" anchor="b"/>
                </a:tc>
                <a:tc>
                  <a:txBody>
                    <a:bodyPr/>
                    <a:lstStyle/>
                    <a:p>
                      <a:pPr algn="ctr" fontAlgn="ctr"/>
                      <a:r>
                        <a:rPr lang="en-US" sz="300" u="none" strike="noStrike" dirty="0">
                          <a:effectLst/>
                        </a:rPr>
                        <a:t> </a:t>
                      </a:r>
                      <a:endParaRPr lang="en-US" sz="300" b="0" i="0" u="none" strike="noStrike" dirty="0">
                        <a:effectLst/>
                        <a:latin typeface="Arial"/>
                      </a:endParaRPr>
                    </a:p>
                  </a:txBody>
                  <a:tcPr marL="7296" marR="7296" marT="7296" marB="0" anchor="ctr"/>
                </a:tc>
                <a:tc>
                  <a:txBody>
                    <a:bodyPr/>
                    <a:lstStyle/>
                    <a:p>
                      <a:pPr algn="ctr" fontAlgn="ctr"/>
                      <a:r>
                        <a:rPr lang="en-US" sz="300" u="none" strike="noStrike" dirty="0">
                          <a:effectLst/>
                        </a:rPr>
                        <a:t> </a:t>
                      </a:r>
                      <a:endParaRPr lang="en-US" sz="300" b="0" i="0" u="none" strike="noStrike" dirty="0">
                        <a:effectLst/>
                        <a:latin typeface="Arial"/>
                      </a:endParaRPr>
                    </a:p>
                  </a:txBody>
                  <a:tcPr marL="7296" marR="7296" marT="7296" marB="0" anchor="ctr"/>
                </a:tc>
                <a:tc>
                  <a:txBody>
                    <a:bodyPr/>
                    <a:lstStyle/>
                    <a:p>
                      <a:pPr algn="ctr" fontAlgn="ctr"/>
                      <a:r>
                        <a:rPr lang="en-US" sz="300" u="none" strike="noStrike" dirty="0">
                          <a:effectLst/>
                        </a:rPr>
                        <a:t> </a:t>
                      </a:r>
                      <a:endParaRPr lang="en-US" sz="300" b="0" i="0" u="none" strike="noStrike" dirty="0">
                        <a:effectLst/>
                        <a:latin typeface="Arial"/>
                      </a:endParaRPr>
                    </a:p>
                  </a:txBody>
                  <a:tcPr marL="7296" marR="7296" marT="7296" marB="0" anchor="ctr"/>
                </a:tc>
                <a:tc>
                  <a:txBody>
                    <a:bodyPr/>
                    <a:lstStyle/>
                    <a:p>
                      <a:pPr algn="ctr" fontAlgn="ctr"/>
                      <a:r>
                        <a:rPr lang="en-US" sz="300" u="none" strike="noStrike" dirty="0">
                          <a:effectLst/>
                        </a:rPr>
                        <a:t> </a:t>
                      </a:r>
                      <a:endParaRPr lang="en-US" sz="300" b="0" i="0" u="none" strike="noStrike" dirty="0">
                        <a:effectLst/>
                        <a:latin typeface="Arial"/>
                      </a:endParaRPr>
                    </a:p>
                  </a:txBody>
                  <a:tcPr marL="7296" marR="7296" marT="7296" marB="0" anchor="ctr"/>
                </a:tc>
              </a:tr>
              <a:tr h="1347501">
                <a:tc>
                  <a:txBody>
                    <a:bodyPr/>
                    <a:lstStyle/>
                    <a:p>
                      <a:pPr algn="l" fontAlgn="t"/>
                      <a:r>
                        <a:rPr lang="en-US" sz="1200" u="none" strike="noStrike">
                          <a:effectLst/>
                        </a:rPr>
                        <a:t>C. 2. d. Organizational (Structural) capital</a:t>
                      </a:r>
                      <a:endParaRPr lang="en-US" sz="1200" b="1" i="0" u="none" strike="noStrike">
                        <a:solidFill>
                          <a:srgbClr val="008000"/>
                        </a:solidFill>
                        <a:effectLst/>
                        <a:latin typeface="Arial"/>
                      </a:endParaRPr>
                    </a:p>
                  </a:txBody>
                  <a:tcPr marL="7296" marR="7296" marT="7296" marB="0"/>
                </a:tc>
                <a:tc>
                  <a:txBody>
                    <a:bodyPr/>
                    <a:lstStyle/>
                    <a:p>
                      <a:pPr algn="just" fontAlgn="ctr"/>
                      <a:r>
                        <a:rPr lang="en-US" sz="1200" u="none" strike="noStrike">
                          <a:effectLst/>
                        </a:rPr>
                        <a:t>Management’s identification of organizational resources not reported on the balance sheet and that are independent of its employees; these can be both tangible (e.g., patents, trademarks, copyrights, formulas and data bases) and intangible (e.g., trade secrets and employed but undocumented methodologies and processes).</a:t>
                      </a:r>
                      <a:endParaRPr lang="en-US" sz="1200" b="0" i="0" u="none" strike="noStrike">
                        <a:solidFill>
                          <a:srgbClr val="008000"/>
                        </a:solidFill>
                        <a:effectLst/>
                        <a:latin typeface="Arial"/>
                      </a:endParaRPr>
                    </a:p>
                  </a:txBody>
                  <a:tcPr marL="7296" marR="7296" marT="7296" marB="0" anchor="ctr"/>
                </a:tc>
                <a:tc>
                  <a:txBody>
                    <a:bodyPr/>
                    <a:lstStyle/>
                    <a:p>
                      <a:pPr algn="l" fontAlgn="b"/>
                      <a:r>
                        <a:rPr lang="en-US" sz="1200" u="none" strike="noStrike">
                          <a:effectLst/>
                        </a:rPr>
                        <a:t> </a:t>
                      </a:r>
                      <a:endParaRPr lang="en-US" sz="1200" b="0" i="0" u="none" strike="noStrike">
                        <a:effectLst/>
                        <a:latin typeface="Arial"/>
                      </a:endParaRPr>
                    </a:p>
                  </a:txBody>
                  <a:tcPr marL="7296" marR="7296" marT="7296" marB="0" anchor="b"/>
                </a:tc>
                <a:tc>
                  <a:txBody>
                    <a:bodyPr/>
                    <a:lstStyle/>
                    <a:p>
                      <a:pPr algn="ctr" fontAlgn="ctr"/>
                      <a:r>
                        <a:rPr lang="en-US" sz="1200" u="none" strike="noStrike">
                          <a:effectLst/>
                        </a:rPr>
                        <a:t>1</a:t>
                      </a:r>
                      <a:endParaRPr lang="en-US" sz="1200" b="0" i="0" u="none" strike="noStrike">
                        <a:effectLst/>
                        <a:latin typeface="Arial"/>
                      </a:endParaRPr>
                    </a:p>
                  </a:txBody>
                  <a:tcPr marL="7296" marR="7296" marT="7296" marB="0" anchor="ctr"/>
                </a:tc>
                <a:tc>
                  <a:txBody>
                    <a:bodyPr/>
                    <a:lstStyle/>
                    <a:p>
                      <a:pPr algn="ctr" fontAlgn="ctr"/>
                      <a:r>
                        <a:rPr lang="en-US" sz="1200" u="none" strike="noStrike" dirty="0">
                          <a:effectLst/>
                        </a:rPr>
                        <a:t>2</a:t>
                      </a:r>
                      <a:endParaRPr lang="en-US" sz="1200" b="0" i="0" u="none" strike="noStrike" dirty="0">
                        <a:effectLst/>
                        <a:latin typeface="Arial"/>
                      </a:endParaRPr>
                    </a:p>
                  </a:txBody>
                  <a:tcPr marL="7296" marR="7296" marT="7296" marB="0" anchor="ctr"/>
                </a:tc>
                <a:tc>
                  <a:txBody>
                    <a:bodyPr/>
                    <a:lstStyle/>
                    <a:p>
                      <a:pPr algn="ctr" fontAlgn="ctr"/>
                      <a:r>
                        <a:rPr lang="en-US" sz="1200" u="none" strike="noStrike" dirty="0">
                          <a:effectLst/>
                        </a:rPr>
                        <a:t>3</a:t>
                      </a:r>
                      <a:endParaRPr lang="en-US" sz="1200" b="0" i="0" u="none" strike="noStrike" dirty="0">
                        <a:effectLst/>
                        <a:latin typeface="Arial"/>
                      </a:endParaRPr>
                    </a:p>
                  </a:txBody>
                  <a:tcPr marL="7296" marR="7296" marT="7296" marB="0" anchor="ctr"/>
                </a:tc>
                <a:tc>
                  <a:txBody>
                    <a:bodyPr/>
                    <a:lstStyle/>
                    <a:p>
                      <a:pPr algn="ctr" fontAlgn="ctr"/>
                      <a:r>
                        <a:rPr lang="en-US" sz="1200" u="none" strike="noStrike" dirty="0">
                          <a:effectLst/>
                        </a:rPr>
                        <a:t>1</a:t>
                      </a:r>
                      <a:endParaRPr lang="en-US" sz="1200" b="0" i="0" u="none" strike="noStrike" dirty="0">
                        <a:effectLst/>
                        <a:latin typeface="Arial"/>
                      </a:endParaRPr>
                    </a:p>
                  </a:txBody>
                  <a:tcPr marL="7296" marR="7296" marT="7296" marB="0" anchor="ctr"/>
                </a:tc>
              </a:tr>
              <a:tr h="88068">
                <a:tc>
                  <a:txBody>
                    <a:bodyPr/>
                    <a:lstStyle/>
                    <a:p>
                      <a:pPr algn="l" fontAlgn="t"/>
                      <a:endParaRPr lang="en-US" sz="300" b="1" i="0" u="none" strike="noStrike" dirty="0">
                        <a:solidFill>
                          <a:srgbClr val="008000"/>
                        </a:solidFill>
                        <a:effectLst/>
                        <a:latin typeface="Arial"/>
                      </a:endParaRPr>
                    </a:p>
                  </a:txBody>
                  <a:tcPr marL="7296" marR="7296" marT="7296" marB="0"/>
                </a:tc>
                <a:tc>
                  <a:txBody>
                    <a:bodyPr/>
                    <a:lstStyle/>
                    <a:p>
                      <a:pPr algn="just" fontAlgn="b"/>
                      <a:endParaRPr lang="en-US" sz="300" b="0" i="0" u="none" strike="noStrike" dirty="0">
                        <a:solidFill>
                          <a:srgbClr val="008000"/>
                        </a:solidFill>
                        <a:effectLst/>
                        <a:latin typeface="Arial"/>
                      </a:endParaRPr>
                    </a:p>
                  </a:txBody>
                  <a:tcPr marL="7296" marR="7296" marT="7296" marB="0" anchor="b"/>
                </a:tc>
                <a:tc>
                  <a:txBody>
                    <a:bodyPr/>
                    <a:lstStyle/>
                    <a:p>
                      <a:pPr algn="l" fontAlgn="b"/>
                      <a:r>
                        <a:rPr lang="en-US" sz="300" u="none" strike="noStrike" dirty="0">
                          <a:effectLst/>
                        </a:rPr>
                        <a:t> </a:t>
                      </a:r>
                      <a:endParaRPr lang="en-US" sz="300" b="0" i="0" u="none" strike="noStrike" dirty="0">
                        <a:effectLst/>
                        <a:latin typeface="Arial"/>
                      </a:endParaRPr>
                    </a:p>
                  </a:txBody>
                  <a:tcPr marL="7296" marR="7296" marT="7296" marB="0" anchor="b"/>
                </a:tc>
                <a:tc>
                  <a:txBody>
                    <a:bodyPr/>
                    <a:lstStyle/>
                    <a:p>
                      <a:pPr algn="ctr" fontAlgn="ctr"/>
                      <a:r>
                        <a:rPr lang="en-US" sz="300" u="none" strike="noStrike" dirty="0">
                          <a:effectLst/>
                        </a:rPr>
                        <a:t> </a:t>
                      </a:r>
                      <a:endParaRPr lang="en-US" sz="300" b="0" i="0" u="none" strike="noStrike" dirty="0">
                        <a:effectLst/>
                        <a:latin typeface="Arial"/>
                      </a:endParaRPr>
                    </a:p>
                  </a:txBody>
                  <a:tcPr marL="7296" marR="7296" marT="7296" marB="0" anchor="ctr"/>
                </a:tc>
                <a:tc>
                  <a:txBody>
                    <a:bodyPr/>
                    <a:lstStyle/>
                    <a:p>
                      <a:pPr algn="ctr" fontAlgn="ctr"/>
                      <a:r>
                        <a:rPr lang="en-US" sz="300" u="none" strike="noStrike" dirty="0">
                          <a:effectLst/>
                        </a:rPr>
                        <a:t> </a:t>
                      </a:r>
                      <a:endParaRPr lang="en-US" sz="300" b="0" i="0" u="none" strike="noStrike" dirty="0">
                        <a:effectLst/>
                        <a:latin typeface="Arial"/>
                      </a:endParaRPr>
                    </a:p>
                  </a:txBody>
                  <a:tcPr marL="7296" marR="7296" marT="7296" marB="0" anchor="ctr"/>
                </a:tc>
                <a:tc>
                  <a:txBody>
                    <a:bodyPr/>
                    <a:lstStyle/>
                    <a:p>
                      <a:pPr algn="ctr" fontAlgn="ctr"/>
                      <a:r>
                        <a:rPr lang="en-US" sz="300" u="none" strike="noStrike" dirty="0">
                          <a:effectLst/>
                        </a:rPr>
                        <a:t> </a:t>
                      </a:r>
                      <a:endParaRPr lang="en-US" sz="300" b="0" i="0" u="none" strike="noStrike" dirty="0">
                        <a:effectLst/>
                        <a:latin typeface="Arial"/>
                      </a:endParaRPr>
                    </a:p>
                  </a:txBody>
                  <a:tcPr marL="7296" marR="7296" marT="7296" marB="0" anchor="ctr"/>
                </a:tc>
                <a:tc>
                  <a:txBody>
                    <a:bodyPr/>
                    <a:lstStyle/>
                    <a:p>
                      <a:pPr algn="ctr" fontAlgn="ctr"/>
                      <a:r>
                        <a:rPr lang="en-US" sz="300" u="none" strike="noStrike" dirty="0">
                          <a:effectLst/>
                        </a:rPr>
                        <a:t> </a:t>
                      </a:r>
                      <a:endParaRPr lang="en-US" sz="300" b="0" i="0" u="none" strike="noStrike" dirty="0">
                        <a:effectLst/>
                        <a:latin typeface="Arial"/>
                      </a:endParaRPr>
                    </a:p>
                  </a:txBody>
                  <a:tcPr marL="7296" marR="7296" marT="7296" marB="0" anchor="ctr"/>
                </a:tc>
              </a:tr>
              <a:tr h="1156092">
                <a:tc>
                  <a:txBody>
                    <a:bodyPr/>
                    <a:lstStyle/>
                    <a:p>
                      <a:pPr algn="l" fontAlgn="t"/>
                      <a:r>
                        <a:rPr lang="en-US" sz="1200" u="none" strike="noStrike">
                          <a:effectLst/>
                        </a:rPr>
                        <a:t>C. 2. e. Human capital</a:t>
                      </a:r>
                      <a:endParaRPr lang="en-US" sz="1200" b="1" i="0" u="none" strike="noStrike">
                        <a:solidFill>
                          <a:srgbClr val="008000"/>
                        </a:solidFill>
                        <a:effectLst/>
                        <a:latin typeface="Arial"/>
                      </a:endParaRPr>
                    </a:p>
                  </a:txBody>
                  <a:tcPr marL="7296" marR="7296" marT="7296" marB="0"/>
                </a:tc>
                <a:tc>
                  <a:txBody>
                    <a:bodyPr/>
                    <a:lstStyle/>
                    <a:p>
                      <a:pPr algn="just" fontAlgn="ctr"/>
                      <a:r>
                        <a:rPr lang="en-US" sz="1200" u="none" strike="noStrike">
                          <a:effectLst/>
                        </a:rPr>
                        <a:t>Management’s identification of any attributes of its workforce (both employees and contractors) that it regards as important; these can be both tangible (e.g., employment contracts) and intangible (e.g., education, skills and abilities, experiences, attitudes, and accomplishments).</a:t>
                      </a:r>
                      <a:endParaRPr lang="en-US" sz="1200" b="0" i="0" u="none" strike="noStrike">
                        <a:solidFill>
                          <a:srgbClr val="008000"/>
                        </a:solidFill>
                        <a:effectLst/>
                        <a:latin typeface="Arial"/>
                      </a:endParaRPr>
                    </a:p>
                  </a:txBody>
                  <a:tcPr marL="7296" marR="7296" marT="7296" marB="0" anchor="ctr"/>
                </a:tc>
                <a:tc>
                  <a:txBody>
                    <a:bodyPr/>
                    <a:lstStyle/>
                    <a:p>
                      <a:pPr algn="l" fontAlgn="b"/>
                      <a:r>
                        <a:rPr lang="en-US" sz="1200" u="none" strike="noStrike">
                          <a:effectLst/>
                        </a:rPr>
                        <a:t> </a:t>
                      </a:r>
                      <a:endParaRPr lang="en-US" sz="1200" b="0" i="0" u="none" strike="noStrike">
                        <a:effectLst/>
                        <a:latin typeface="Arial"/>
                      </a:endParaRPr>
                    </a:p>
                  </a:txBody>
                  <a:tcPr marL="7296" marR="7296" marT="7296" marB="0" anchor="b"/>
                </a:tc>
                <a:tc>
                  <a:txBody>
                    <a:bodyPr/>
                    <a:lstStyle/>
                    <a:p>
                      <a:pPr algn="ctr" fontAlgn="ctr"/>
                      <a:r>
                        <a:rPr lang="en-US" sz="1200" u="none" strike="noStrike">
                          <a:effectLst/>
                        </a:rPr>
                        <a:t>3</a:t>
                      </a:r>
                      <a:endParaRPr lang="en-US" sz="1200" b="0" i="0" u="none" strike="noStrike">
                        <a:effectLst/>
                        <a:latin typeface="Arial"/>
                      </a:endParaRPr>
                    </a:p>
                  </a:txBody>
                  <a:tcPr marL="7296" marR="7296" marT="7296" marB="0" anchor="ctr"/>
                </a:tc>
                <a:tc>
                  <a:txBody>
                    <a:bodyPr/>
                    <a:lstStyle/>
                    <a:p>
                      <a:pPr algn="ctr" fontAlgn="ctr"/>
                      <a:r>
                        <a:rPr lang="en-US" sz="1200" u="none" strike="noStrike">
                          <a:effectLst/>
                        </a:rPr>
                        <a:t>2</a:t>
                      </a:r>
                      <a:endParaRPr lang="en-US" sz="1200" b="0" i="0" u="none" strike="noStrike">
                        <a:effectLst/>
                        <a:latin typeface="Arial"/>
                      </a:endParaRPr>
                    </a:p>
                  </a:txBody>
                  <a:tcPr marL="7296" marR="7296" marT="7296" marB="0" anchor="ctr"/>
                </a:tc>
                <a:tc>
                  <a:txBody>
                    <a:bodyPr/>
                    <a:lstStyle/>
                    <a:p>
                      <a:pPr algn="ctr" fontAlgn="ctr"/>
                      <a:r>
                        <a:rPr lang="en-US" sz="1200" u="none" strike="noStrike">
                          <a:effectLst/>
                        </a:rPr>
                        <a:t>2</a:t>
                      </a:r>
                      <a:endParaRPr lang="en-US" sz="1200" b="0" i="0" u="none" strike="noStrike">
                        <a:effectLst/>
                        <a:latin typeface="Arial"/>
                      </a:endParaRPr>
                    </a:p>
                  </a:txBody>
                  <a:tcPr marL="7296" marR="7296" marT="7296" marB="0" anchor="ctr"/>
                </a:tc>
                <a:tc>
                  <a:txBody>
                    <a:bodyPr/>
                    <a:lstStyle/>
                    <a:p>
                      <a:pPr algn="ctr" fontAlgn="ctr"/>
                      <a:r>
                        <a:rPr lang="en-US" sz="1200" u="none" strike="noStrike" dirty="0">
                          <a:effectLst/>
                        </a:rPr>
                        <a:t>2</a:t>
                      </a:r>
                      <a:endParaRPr lang="en-US" sz="1200" b="0" i="0" u="none" strike="noStrike" dirty="0">
                        <a:effectLst/>
                        <a:latin typeface="Arial"/>
                      </a:endParaRPr>
                    </a:p>
                  </a:txBody>
                  <a:tcPr marL="7296" marR="7296" marT="7296" marB="0" anchor="ctr"/>
                </a:tc>
              </a:tr>
            </a:tbl>
          </a:graphicData>
        </a:graphic>
      </p:graphicFrame>
      <p:pic>
        <p:nvPicPr>
          <p:cNvPr id="5" name="Picture 1" descr="https://origin.ih.constantcontact.com/fs156/1101294030210/img/654.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 r="72341"/>
          <a:stretch/>
        </p:blipFill>
        <p:spPr bwMode="auto">
          <a:xfrm>
            <a:off x="7149563" y="991894"/>
            <a:ext cx="1554480"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1734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680" y="201380"/>
            <a:ext cx="8178120" cy="901011"/>
          </a:xfrm>
        </p:spPr>
        <p:txBody>
          <a:bodyPr/>
          <a:lstStyle/>
          <a:p>
            <a:r>
              <a:rPr lang="en-US" dirty="0" smtClean="0"/>
              <a:t>Conclusion</a:t>
            </a:r>
            <a:endParaRPr lang="en-US" dirty="0"/>
          </a:p>
        </p:txBody>
      </p:sp>
      <p:sp>
        <p:nvSpPr>
          <p:cNvPr id="3" name="Content Placeholder 2"/>
          <p:cNvSpPr>
            <a:spLocks noGrp="1"/>
          </p:cNvSpPr>
          <p:nvPr>
            <p:ph idx="1"/>
          </p:nvPr>
        </p:nvSpPr>
        <p:spPr>
          <a:xfrm>
            <a:off x="354883" y="1321589"/>
            <a:ext cx="8441984" cy="4766661"/>
          </a:xfrm>
        </p:spPr>
        <p:txBody>
          <a:bodyPr/>
          <a:lstStyle/>
          <a:p>
            <a:pPr>
              <a:spcBef>
                <a:spcPts val="0"/>
              </a:spcBef>
              <a:spcAft>
                <a:spcPts val="1800"/>
              </a:spcAft>
            </a:pPr>
            <a:r>
              <a:rPr lang="en-US" sz="2800" dirty="0" smtClean="0"/>
              <a:t>International recognition of the relevance of intangibles in driving corporate value creation has increased due to a number of factors</a:t>
            </a:r>
          </a:p>
          <a:p>
            <a:pPr>
              <a:spcBef>
                <a:spcPts val="0"/>
              </a:spcBef>
              <a:spcAft>
                <a:spcPts val="1800"/>
              </a:spcAft>
            </a:pPr>
            <a:r>
              <a:rPr lang="en-US" sz="2800" dirty="0" smtClean="0"/>
              <a:t>WICI and its geographical articulations has a unique opportunity to contribute meaningful content to support corporate management and reporting of value creation through intangibles</a:t>
            </a:r>
          </a:p>
          <a:p>
            <a:pPr>
              <a:spcBef>
                <a:spcPts val="0"/>
              </a:spcBef>
              <a:spcAft>
                <a:spcPts val="1800"/>
              </a:spcAft>
            </a:pPr>
            <a:r>
              <a:rPr lang="en-US" sz="2800" dirty="0" smtClean="0"/>
              <a:t>Communication, positioning and collaboration are critical to enhancing the profile of WICI and its work products</a:t>
            </a:r>
            <a:endParaRPr lang="en-US" sz="2800" dirty="0"/>
          </a:p>
        </p:txBody>
      </p:sp>
    </p:spTree>
    <p:extLst>
      <p:ext uri="{BB962C8B-B14F-4D97-AF65-F5344CB8AC3E}">
        <p14:creationId xmlns:p14="http://schemas.microsoft.com/office/powerpoint/2010/main" xmlns="" val="3618061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Current Business Reporting Model	</a:t>
            </a:r>
            <a:endParaRPr lang="en-US" sz="3600" dirty="0"/>
          </a:p>
        </p:txBody>
      </p:sp>
      <p:sp>
        <p:nvSpPr>
          <p:cNvPr id="3" name="Content Placeholder 2"/>
          <p:cNvSpPr>
            <a:spLocks noGrp="1"/>
          </p:cNvSpPr>
          <p:nvPr>
            <p:ph idx="1"/>
          </p:nvPr>
        </p:nvSpPr>
        <p:spPr>
          <a:xfrm>
            <a:off x="508680" y="1432587"/>
            <a:ext cx="8178120" cy="4968716"/>
          </a:xfrm>
        </p:spPr>
        <p:txBody>
          <a:bodyPr>
            <a:normAutofit/>
          </a:bodyPr>
          <a:lstStyle/>
          <a:p>
            <a:r>
              <a:rPr lang="en-US" sz="2800" dirty="0"/>
              <a:t>A</a:t>
            </a:r>
            <a:r>
              <a:rPr lang="en-US" sz="2800" dirty="0" smtClean="0"/>
              <a:t>dopted </a:t>
            </a:r>
            <a:r>
              <a:rPr lang="en-US" sz="2800" dirty="0"/>
              <a:t>during, and to meet the needs of, the </a:t>
            </a:r>
            <a:r>
              <a:rPr lang="en-US" sz="2800" dirty="0" smtClean="0"/>
              <a:t>industrial age</a:t>
            </a:r>
          </a:p>
          <a:p>
            <a:r>
              <a:rPr lang="en-US" sz="2800" dirty="0" smtClean="0"/>
              <a:t>Based on assumptions that profitability </a:t>
            </a:r>
            <a:r>
              <a:rPr lang="en-US" sz="2800" dirty="0"/>
              <a:t>is driven by </a:t>
            </a:r>
            <a:r>
              <a:rPr lang="en-US" sz="2800" dirty="0" smtClean="0"/>
              <a:t>tangible assets </a:t>
            </a:r>
            <a:r>
              <a:rPr lang="en-US" sz="2800" dirty="0"/>
              <a:t>such as physical plant and equipment and raw materials that are needed to </a:t>
            </a:r>
            <a:r>
              <a:rPr lang="en-US" sz="2800" dirty="0" smtClean="0"/>
              <a:t>produce tangible products</a:t>
            </a:r>
          </a:p>
          <a:p>
            <a:r>
              <a:rPr lang="en-US" sz="2800" dirty="0"/>
              <a:t>C</a:t>
            </a:r>
            <a:r>
              <a:rPr lang="en-US" sz="2800" dirty="0" smtClean="0"/>
              <a:t>ompliance-based</a:t>
            </a:r>
          </a:p>
          <a:p>
            <a:r>
              <a:rPr lang="en-US" sz="2800" dirty="0" smtClean="0"/>
              <a:t>One-size-fits-all </a:t>
            </a:r>
            <a:r>
              <a:rPr lang="en-US" sz="2800" dirty="0"/>
              <a:t>model with an exclusively historical </a:t>
            </a:r>
            <a:r>
              <a:rPr lang="en-US" sz="2800" dirty="0" smtClean="0"/>
              <a:t>financial statement focus</a:t>
            </a:r>
          </a:p>
          <a:p>
            <a:r>
              <a:rPr lang="en-US" sz="2800" dirty="0" smtClean="0"/>
              <a:t>Static</a:t>
            </a:r>
            <a:r>
              <a:rPr lang="en-US" sz="2800" dirty="0"/>
              <a:t>, </a:t>
            </a:r>
            <a:r>
              <a:rPr lang="en-US" sz="2800" dirty="0" smtClean="0"/>
              <a:t>paper-based, summary-level </a:t>
            </a:r>
            <a:r>
              <a:rPr lang="en-US" sz="2800" dirty="0"/>
              <a:t>reports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15542" y="32040"/>
            <a:ext cx="8550653" cy="901011"/>
          </a:xfrm>
          <a:noFill/>
          <a:ln/>
        </p:spPr>
        <p:txBody>
          <a:bodyPr>
            <a:noAutofit/>
          </a:bodyPr>
          <a:lstStyle/>
          <a:p>
            <a:r>
              <a:rPr lang="en-US" dirty="0"/>
              <a:t>Business </a:t>
            </a:r>
            <a:r>
              <a:rPr lang="en-US" dirty="0" smtClean="0"/>
              <a:t>Reporting Must </a:t>
            </a:r>
            <a:r>
              <a:rPr lang="en-US" dirty="0"/>
              <a:t>A</a:t>
            </a:r>
            <a:r>
              <a:rPr lang="en-US" dirty="0" smtClean="0"/>
              <a:t>dapt </a:t>
            </a:r>
            <a:r>
              <a:rPr lang="en-US" dirty="0"/>
              <a:t>to </a:t>
            </a:r>
            <a:r>
              <a:rPr lang="en-US" dirty="0" smtClean="0"/>
              <a:t>Change</a:t>
            </a:r>
            <a:endParaRPr lang="en-US" dirty="0"/>
          </a:p>
        </p:txBody>
      </p:sp>
      <p:sp>
        <p:nvSpPr>
          <p:cNvPr id="71683" name="Rectangle 3"/>
          <p:cNvSpPr>
            <a:spLocks noGrp="1" noChangeArrowheads="1"/>
          </p:cNvSpPr>
          <p:nvPr>
            <p:ph type="body" idx="1"/>
          </p:nvPr>
        </p:nvSpPr>
        <p:spPr>
          <a:xfrm>
            <a:off x="495031" y="840418"/>
            <a:ext cx="8178121" cy="4362450"/>
          </a:xfrm>
          <a:noFill/>
          <a:ln/>
        </p:spPr>
        <p:txBody>
          <a:bodyPr>
            <a:noAutofit/>
          </a:bodyPr>
          <a:lstStyle/>
          <a:p>
            <a:r>
              <a:rPr lang="en-US" sz="3200" dirty="0" smtClean="0"/>
              <a:t>Capital must be redeployed quickly</a:t>
            </a:r>
          </a:p>
          <a:p>
            <a:r>
              <a:rPr lang="en-US" sz="3200" dirty="0" smtClean="0"/>
              <a:t>Technology has enabled rapid change and increased competition</a:t>
            </a:r>
            <a:endParaRPr lang="en-US" sz="3200" dirty="0"/>
          </a:p>
          <a:p>
            <a:r>
              <a:rPr lang="en-US" sz="3200" dirty="0" smtClean="0"/>
              <a:t>Business </a:t>
            </a:r>
            <a:r>
              <a:rPr lang="en-US" sz="3200" dirty="0"/>
              <a:t>reporting critical to capital allocation</a:t>
            </a:r>
          </a:p>
          <a:p>
            <a:r>
              <a:rPr lang="en-US" sz="3200" dirty="0" smtClean="0"/>
              <a:t>Therefore, business reporting </a:t>
            </a:r>
            <a:r>
              <a:rPr lang="en-US" sz="3200" dirty="0"/>
              <a:t>must change:</a:t>
            </a:r>
            <a:endParaRPr lang="en-US" sz="2800" dirty="0"/>
          </a:p>
          <a:p>
            <a:pPr lvl="1"/>
            <a:r>
              <a:rPr lang="en-US" sz="2800" dirty="0">
                <a:solidFill>
                  <a:schemeClr val="accent1"/>
                </a:solidFill>
              </a:rPr>
              <a:t>Forward-looking information</a:t>
            </a:r>
          </a:p>
          <a:p>
            <a:pPr lvl="1"/>
            <a:r>
              <a:rPr lang="en-US" sz="2800" dirty="0">
                <a:solidFill>
                  <a:schemeClr val="accent1"/>
                </a:solidFill>
              </a:rPr>
              <a:t>Focus on </a:t>
            </a:r>
            <a:r>
              <a:rPr lang="en-US" sz="2800" dirty="0" smtClean="0">
                <a:solidFill>
                  <a:schemeClr val="accent1"/>
                </a:solidFill>
              </a:rPr>
              <a:t>long-term </a:t>
            </a:r>
            <a:r>
              <a:rPr lang="en-US" sz="2800" dirty="0">
                <a:solidFill>
                  <a:schemeClr val="accent1"/>
                </a:solidFill>
              </a:rPr>
              <a:t>value</a:t>
            </a:r>
          </a:p>
          <a:p>
            <a:pPr lvl="1"/>
            <a:r>
              <a:rPr lang="en-US" sz="2800" dirty="0">
                <a:solidFill>
                  <a:schemeClr val="accent1"/>
                </a:solidFill>
              </a:rPr>
              <a:t>Alignment of internal and external business reporting</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680" y="192913"/>
            <a:ext cx="8178120" cy="901011"/>
          </a:xfrm>
        </p:spPr>
        <p:txBody>
          <a:bodyPr>
            <a:normAutofit/>
          </a:bodyPr>
          <a:lstStyle/>
          <a:p>
            <a:r>
              <a:rPr lang="en-US" sz="3600" dirty="0" smtClean="0"/>
              <a:t>Evolution of Corporate Reporting</a:t>
            </a:r>
            <a:endParaRPr lang="en-US" sz="3600" dirty="0"/>
          </a:p>
        </p:txBody>
      </p:sp>
      <p:pic>
        <p:nvPicPr>
          <p:cNvPr id="1026" name="Picture 2"/>
          <p:cNvPicPr>
            <a:picLocks noGrp="1" noChangeAspect="1" noChangeArrowheads="1"/>
          </p:cNvPicPr>
          <p:nvPr>
            <p:ph idx="1"/>
          </p:nvPr>
        </p:nvPicPr>
        <p:blipFill>
          <a:blip r:embed="rId3" cstate="print"/>
          <a:srcRect l="23250" t="26400" r="21000" b="10800"/>
          <a:stretch>
            <a:fillRect/>
          </a:stretch>
        </p:blipFill>
        <p:spPr bwMode="auto">
          <a:xfrm>
            <a:off x="431800" y="1304738"/>
            <a:ext cx="8509000" cy="518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noFill/>
          <a:ln/>
        </p:spPr>
        <p:txBody>
          <a:bodyPr>
            <a:normAutofit fontScale="90000"/>
          </a:bodyPr>
          <a:lstStyle/>
          <a:p>
            <a:r>
              <a:rPr lang="en-US" dirty="0" smtClean="0"/>
              <a:t>Greatest Barriers to the </a:t>
            </a:r>
            <a:br>
              <a:rPr lang="en-US" dirty="0" smtClean="0"/>
            </a:br>
            <a:r>
              <a:rPr lang="en-US" dirty="0" smtClean="0"/>
              <a:t>Evolution of Corporate Reporting</a:t>
            </a:r>
            <a:endParaRPr lang="en-US" dirty="0"/>
          </a:p>
        </p:txBody>
      </p:sp>
      <p:sp>
        <p:nvSpPr>
          <p:cNvPr id="38915" name="Rectangle 3"/>
          <p:cNvSpPr>
            <a:spLocks noGrp="1" noChangeArrowheads="1"/>
          </p:cNvSpPr>
          <p:nvPr>
            <p:ph type="body" idx="1"/>
          </p:nvPr>
        </p:nvSpPr>
        <p:spPr>
          <a:xfrm>
            <a:off x="508679" y="1493682"/>
            <a:ext cx="8309644" cy="4665260"/>
          </a:xfrm>
          <a:noFill/>
          <a:ln/>
        </p:spPr>
        <p:txBody>
          <a:bodyPr>
            <a:normAutofit/>
          </a:bodyPr>
          <a:lstStyle/>
          <a:p>
            <a:pPr marL="0" indent="0">
              <a:spcBef>
                <a:spcPts val="0"/>
              </a:spcBef>
              <a:spcAft>
                <a:spcPts val="1800"/>
              </a:spcAft>
              <a:buNone/>
            </a:pPr>
            <a:r>
              <a:rPr lang="en-US" sz="2800" dirty="0" smtClean="0"/>
              <a:t>Market and Regulatory drivers:</a:t>
            </a:r>
          </a:p>
          <a:p>
            <a:pPr>
              <a:spcBef>
                <a:spcPts val="0"/>
              </a:spcBef>
              <a:spcAft>
                <a:spcPts val="600"/>
              </a:spcAft>
            </a:pPr>
            <a:r>
              <a:rPr lang="en-US" sz="2800" dirty="0" smtClean="0"/>
              <a:t>Short-termism, focus on quarterly earnings</a:t>
            </a:r>
          </a:p>
          <a:p>
            <a:pPr>
              <a:spcBef>
                <a:spcPts val="0"/>
              </a:spcBef>
              <a:spcAft>
                <a:spcPts val="600"/>
              </a:spcAft>
            </a:pPr>
            <a:r>
              <a:rPr lang="en-US" sz="2800" dirty="0" smtClean="0"/>
              <a:t>Fear of liability (primarily in the US)</a:t>
            </a:r>
          </a:p>
          <a:p>
            <a:pPr>
              <a:spcBef>
                <a:spcPts val="0"/>
              </a:spcBef>
              <a:spcAft>
                <a:spcPts val="600"/>
              </a:spcAft>
            </a:pPr>
            <a:r>
              <a:rPr lang="en-US" sz="2800" dirty="0" smtClean="0"/>
              <a:t>Lack of regulatory mandate</a:t>
            </a:r>
            <a:endParaRPr lang="en-US" sz="2800" i="1" dirty="0" smtClean="0"/>
          </a:p>
        </p:txBody>
      </p:sp>
      <p:sp>
        <p:nvSpPr>
          <p:cNvPr id="4" name="TextBox 3"/>
          <p:cNvSpPr txBox="1"/>
          <p:nvPr/>
        </p:nvSpPr>
        <p:spPr>
          <a:xfrm>
            <a:off x="2177679" y="4238138"/>
            <a:ext cx="5397691" cy="1938992"/>
          </a:xfrm>
          <a:prstGeom prst="rect">
            <a:avLst/>
          </a:prstGeom>
          <a:noFill/>
        </p:spPr>
        <p:txBody>
          <a:bodyPr wrap="square" rtlCol="0">
            <a:spAutoFit/>
          </a:bodyPr>
          <a:lstStyle/>
          <a:p>
            <a:pPr lvl="1"/>
            <a:r>
              <a:rPr lang="en-US" sz="2400" b="1" i="1" dirty="0" smtClean="0"/>
              <a:t>Inertia is the name for the tendency of an object in motion to remain in motion, or an object at rest to remain at rest, unless acted upon by a force. </a:t>
            </a:r>
          </a:p>
        </p:txBody>
      </p:sp>
      <p:pic>
        <p:nvPicPr>
          <p:cNvPr id="5" name="Picture 6" descr="C:\Documents and Settings\apawlicki\Local Settings\Temporary Internet Files\Content.IE5\L0111734\MC900156715[1].wmf"/>
          <p:cNvPicPr>
            <a:picLocks noChangeAspect="1" noChangeArrowheads="1"/>
          </p:cNvPicPr>
          <p:nvPr/>
        </p:nvPicPr>
        <p:blipFill>
          <a:blip r:embed="rId3"/>
          <a:srcRect/>
          <a:stretch>
            <a:fillRect/>
          </a:stretch>
        </p:blipFill>
        <p:spPr bwMode="auto">
          <a:xfrm>
            <a:off x="7260938" y="2861261"/>
            <a:ext cx="1773881" cy="2753753"/>
          </a:xfrm>
          <a:prstGeom prst="rect">
            <a:avLst/>
          </a:prstGeom>
          <a:noFill/>
        </p:spPr>
      </p:pic>
      <p:pic>
        <p:nvPicPr>
          <p:cNvPr id="6" name="Picture 7" descr="C:\Documents and Settings\apawlicki\Local Settings\Temporary Internet Files\Content.IE5\2N9I125R\MP900385280[1].jpg"/>
          <p:cNvPicPr>
            <a:picLocks noChangeAspect="1" noChangeArrowheads="1"/>
          </p:cNvPicPr>
          <p:nvPr/>
        </p:nvPicPr>
        <p:blipFill>
          <a:blip r:embed="rId4"/>
          <a:srcRect/>
          <a:stretch>
            <a:fillRect/>
          </a:stretch>
        </p:blipFill>
        <p:spPr bwMode="auto">
          <a:xfrm>
            <a:off x="583385" y="3996613"/>
            <a:ext cx="1666844" cy="2333582"/>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00213" y="142111"/>
            <a:ext cx="8178120" cy="901011"/>
          </a:xfrm>
          <a:noFill/>
          <a:ln/>
        </p:spPr>
        <p:txBody>
          <a:bodyPr>
            <a:normAutofit fontScale="90000"/>
          </a:bodyPr>
          <a:lstStyle/>
          <a:p>
            <a:r>
              <a:rPr lang="en-US" dirty="0" smtClean="0"/>
              <a:t>Greatest Barriers to the </a:t>
            </a:r>
            <a:br>
              <a:rPr lang="en-US" dirty="0" smtClean="0"/>
            </a:br>
            <a:r>
              <a:rPr lang="en-US" dirty="0" smtClean="0"/>
              <a:t>Evolution of Corporate Reporting (2)</a:t>
            </a:r>
            <a:endParaRPr lang="en-US" dirty="0"/>
          </a:p>
        </p:txBody>
      </p:sp>
      <p:sp>
        <p:nvSpPr>
          <p:cNvPr id="38915" name="Rectangle 3"/>
          <p:cNvSpPr>
            <a:spLocks noGrp="1" noChangeArrowheads="1"/>
          </p:cNvSpPr>
          <p:nvPr>
            <p:ph type="body" idx="1"/>
          </p:nvPr>
        </p:nvSpPr>
        <p:spPr>
          <a:xfrm>
            <a:off x="508679" y="1172554"/>
            <a:ext cx="8469066" cy="4665260"/>
          </a:xfrm>
          <a:noFill/>
          <a:ln/>
        </p:spPr>
        <p:txBody>
          <a:bodyPr>
            <a:normAutofit/>
          </a:bodyPr>
          <a:lstStyle/>
          <a:p>
            <a:pPr marL="0" indent="0">
              <a:spcBef>
                <a:spcPts val="0"/>
              </a:spcBef>
              <a:spcAft>
                <a:spcPts val="1200"/>
              </a:spcAft>
              <a:buNone/>
            </a:pPr>
            <a:r>
              <a:rPr lang="en-US" sz="2700" dirty="0" smtClean="0"/>
              <a:t>Other factors contributing to resistance to voluntary change:</a:t>
            </a:r>
          </a:p>
          <a:p>
            <a:pPr>
              <a:spcBef>
                <a:spcPts val="0"/>
              </a:spcBef>
              <a:spcAft>
                <a:spcPts val="1200"/>
              </a:spcAft>
            </a:pPr>
            <a:r>
              <a:rPr lang="en-US" sz="2700" dirty="0" smtClean="0"/>
              <a:t>Former lack of a globally accepted, structured reporting framework</a:t>
            </a:r>
          </a:p>
          <a:p>
            <a:pPr>
              <a:spcBef>
                <a:spcPts val="0"/>
              </a:spcBef>
              <a:spcAft>
                <a:spcPts val="1200"/>
              </a:spcAft>
            </a:pPr>
            <a:r>
              <a:rPr lang="en-US" sz="2700" dirty="0"/>
              <a:t>Disclosure overload/compliance </a:t>
            </a:r>
            <a:r>
              <a:rPr lang="en-US" sz="2700" dirty="0" smtClean="0"/>
              <a:t>burden</a:t>
            </a:r>
          </a:p>
          <a:p>
            <a:pPr>
              <a:spcBef>
                <a:spcPts val="0"/>
              </a:spcBef>
              <a:spcAft>
                <a:spcPts val="1200"/>
              </a:spcAft>
            </a:pPr>
            <a:r>
              <a:rPr lang="en-US" sz="2700" dirty="0" smtClean="0"/>
              <a:t>Desire to monetarily value and/or rate/rank everything, misguided perception of measurement certainty, failure to understand the mechanics of valuation</a:t>
            </a:r>
          </a:p>
        </p:txBody>
      </p:sp>
      <p:pic>
        <p:nvPicPr>
          <p:cNvPr id="1026" name="Picture 2" descr="C:\Users\apawlicki\AppData\Local\Microsoft\Windows\Temporary Internet Files\Content.IE5\0U8LQNAJ\MC900233979[1].wm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86393" y="4987058"/>
            <a:ext cx="2566657" cy="193744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808340" y="5443620"/>
            <a:ext cx="5054137" cy="1077218"/>
          </a:xfrm>
          <a:prstGeom prst="rect">
            <a:avLst/>
          </a:prstGeom>
          <a:noFill/>
        </p:spPr>
        <p:txBody>
          <a:bodyPr wrap="square" rtlCol="0">
            <a:spAutoFit/>
          </a:bodyPr>
          <a:lstStyle/>
          <a:p>
            <a:r>
              <a:rPr lang="en-US" sz="3200" b="1" i="1" dirty="0" smtClean="0"/>
              <a:t>Valuation is both an </a:t>
            </a:r>
          </a:p>
          <a:p>
            <a:r>
              <a:rPr lang="en-US" sz="3200" b="1" i="1" u="sng" dirty="0" smtClean="0"/>
              <a:t>Art</a:t>
            </a:r>
            <a:r>
              <a:rPr lang="en-US" sz="3200" b="1" i="1" dirty="0" smtClean="0"/>
              <a:t> and a Science</a:t>
            </a:r>
            <a:endParaRPr lang="en-US" sz="3200" b="1" i="1" dirty="0"/>
          </a:p>
        </p:txBody>
      </p:sp>
    </p:spTree>
    <p:extLst>
      <p:ext uri="{BB962C8B-B14F-4D97-AF65-F5344CB8AC3E}">
        <p14:creationId xmlns:p14="http://schemas.microsoft.com/office/powerpoint/2010/main" xmlns="" val="111073861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ottotitolo 2"/>
          <p:cNvSpPr>
            <a:spLocks noGrp="1"/>
          </p:cNvSpPr>
          <p:nvPr>
            <p:ph type="subTitle" idx="1"/>
          </p:nvPr>
        </p:nvSpPr>
        <p:spPr>
          <a:xfrm>
            <a:off x="0" y="29809"/>
            <a:ext cx="9144000" cy="504826"/>
          </a:xfrm>
        </p:spPr>
        <p:txBody>
          <a:bodyPr rtlCol="0">
            <a:noAutofit/>
          </a:bodyPr>
          <a:lstStyle/>
          <a:p>
            <a:pPr algn="ctr" eaLnBrk="1" fontAlgn="auto" hangingPunct="1">
              <a:spcAft>
                <a:spcPts val="0"/>
              </a:spcAft>
              <a:buFont typeface="Wingdings 2" pitchFamily="18" charset="2"/>
              <a:buNone/>
              <a:defRPr/>
            </a:pPr>
            <a:r>
              <a:rPr lang="it-IT" sz="2600" b="1" u="sng" dirty="0" smtClean="0">
                <a:solidFill>
                  <a:srgbClr val="002060"/>
                </a:solidFill>
                <a:latin typeface="Bodoni MT" pitchFamily="18" charset="0"/>
                <a:cs typeface="Times New Roman" pitchFamily="18" charset="0"/>
              </a:rPr>
              <a:t>INTERNATIONAL PICTURE OF CORPORATE REPORTING</a:t>
            </a:r>
          </a:p>
        </p:txBody>
      </p:sp>
      <p:grpSp>
        <p:nvGrpSpPr>
          <p:cNvPr id="2" name="Group 1"/>
          <p:cNvGrpSpPr/>
          <p:nvPr/>
        </p:nvGrpSpPr>
        <p:grpSpPr>
          <a:xfrm>
            <a:off x="-53137" y="492427"/>
            <a:ext cx="9073008" cy="6192638"/>
            <a:chOff x="-86387" y="492427"/>
            <a:chExt cx="9073008" cy="6192638"/>
          </a:xfrm>
        </p:grpSpPr>
        <p:sp>
          <p:nvSpPr>
            <p:cNvPr id="5" name="Ovale 4"/>
            <p:cNvSpPr/>
            <p:nvPr/>
          </p:nvSpPr>
          <p:spPr>
            <a:xfrm>
              <a:off x="850238" y="1861075"/>
              <a:ext cx="4103687" cy="1223963"/>
            </a:xfrm>
            <a:prstGeom prst="ellipse">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latin typeface="Bodoni MT" pitchFamily="18" charset="0"/>
              </a:endParaRPr>
            </a:p>
          </p:txBody>
        </p:sp>
        <p:sp>
          <p:nvSpPr>
            <p:cNvPr id="4" name="Sottotitolo 2"/>
            <p:cNvSpPr txBox="1">
              <a:spLocks/>
            </p:cNvSpPr>
            <p:nvPr/>
          </p:nvSpPr>
          <p:spPr>
            <a:xfrm>
              <a:off x="489677" y="492427"/>
              <a:ext cx="8458200" cy="504825"/>
            </a:xfrm>
            <a:prstGeom prst="rect">
              <a:avLst/>
            </a:prstGeom>
          </p:spPr>
          <p:txBody>
            <a:bodyPr anchor="b">
              <a:normAutofit lnSpcReduction="10000"/>
            </a:bodyPr>
            <a:lstStyle/>
            <a:p>
              <a:pPr algn="ctr" fontAlgn="auto">
                <a:spcBef>
                  <a:spcPct val="20000"/>
                </a:spcBef>
                <a:spcAft>
                  <a:spcPts val="0"/>
                </a:spcAft>
                <a:buClr>
                  <a:schemeClr val="accent1"/>
                </a:buClr>
                <a:buSzPct val="70000"/>
                <a:buFont typeface="Wingdings 2"/>
                <a:buNone/>
                <a:defRPr/>
              </a:pPr>
              <a:r>
                <a:rPr lang="it-IT" sz="2800" b="1" u="sng" dirty="0">
                  <a:solidFill>
                    <a:schemeClr val="tx2">
                      <a:shade val="75000"/>
                    </a:schemeClr>
                  </a:solidFill>
                  <a:latin typeface="Bodoni MT" pitchFamily="18" charset="0"/>
                </a:rPr>
                <a:t>FINANCIAL REPORTING</a:t>
              </a:r>
              <a:endParaRPr lang="it-IT" sz="2400" b="1" u="sng" dirty="0">
                <a:solidFill>
                  <a:schemeClr val="tx2">
                    <a:shade val="75000"/>
                  </a:schemeClr>
                </a:solidFill>
                <a:latin typeface="Bodoni MT" pitchFamily="18" charset="0"/>
              </a:endParaRPr>
            </a:p>
          </p:txBody>
        </p:sp>
        <p:sp>
          <p:nvSpPr>
            <p:cNvPr id="6" name="Ovale 5"/>
            <p:cNvSpPr/>
            <p:nvPr/>
          </p:nvSpPr>
          <p:spPr>
            <a:xfrm>
              <a:off x="4306225" y="1861075"/>
              <a:ext cx="4103688" cy="1152525"/>
            </a:xfrm>
            <a:prstGeom prst="ellipse">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latin typeface="Bodoni MT" pitchFamily="18" charset="0"/>
              </a:endParaRPr>
            </a:p>
          </p:txBody>
        </p:sp>
        <p:sp>
          <p:nvSpPr>
            <p:cNvPr id="7" name="CasellaDiTesto 6"/>
            <p:cNvSpPr txBox="1"/>
            <p:nvPr/>
          </p:nvSpPr>
          <p:spPr>
            <a:xfrm>
              <a:off x="1426500" y="2005538"/>
              <a:ext cx="2808288" cy="861774"/>
            </a:xfrm>
            <a:prstGeom prst="rect">
              <a:avLst/>
            </a:prstGeom>
            <a:noFill/>
          </p:spPr>
          <p:txBody>
            <a:bodyPr>
              <a:spAutoFit/>
            </a:bodyPr>
            <a:lstStyle/>
            <a:p>
              <a:pPr algn="ctr" fontAlgn="auto">
                <a:spcBef>
                  <a:spcPts val="0"/>
                </a:spcBef>
                <a:spcAft>
                  <a:spcPts val="0"/>
                </a:spcAft>
                <a:defRPr/>
              </a:pPr>
              <a:r>
                <a:rPr lang="it-IT" sz="2000" b="1" dirty="0">
                  <a:latin typeface="Bodoni MT" pitchFamily="18" charset="0"/>
                </a:rPr>
                <a:t>ACCOUNTING</a:t>
              </a:r>
            </a:p>
            <a:p>
              <a:pPr algn="ctr" fontAlgn="auto">
                <a:spcBef>
                  <a:spcPts val="0"/>
                </a:spcBef>
                <a:spcAft>
                  <a:spcPts val="0"/>
                </a:spcAft>
                <a:defRPr/>
              </a:pPr>
              <a:endParaRPr lang="it-IT" sz="1000" b="1" dirty="0">
                <a:latin typeface="Bodoni MT" pitchFamily="18" charset="0"/>
              </a:endParaRPr>
            </a:p>
            <a:p>
              <a:pPr algn="ctr" fontAlgn="auto">
                <a:spcBef>
                  <a:spcPts val="0"/>
                </a:spcBef>
                <a:spcAft>
                  <a:spcPts val="0"/>
                </a:spcAft>
                <a:defRPr/>
              </a:pPr>
              <a:r>
                <a:rPr lang="it-IT" sz="2000" b="1" dirty="0" smtClean="0">
                  <a:latin typeface="Bodoni MT" pitchFamily="18" charset="0"/>
                </a:rPr>
                <a:t>IASB</a:t>
              </a:r>
              <a:endParaRPr lang="it-IT" sz="2000" b="1" dirty="0">
                <a:latin typeface="Bodoni MT" pitchFamily="18" charset="0"/>
              </a:endParaRPr>
            </a:p>
          </p:txBody>
        </p:sp>
        <p:sp>
          <p:nvSpPr>
            <p:cNvPr id="8" name="CasellaDiTesto 7"/>
            <p:cNvSpPr txBox="1"/>
            <p:nvPr/>
          </p:nvSpPr>
          <p:spPr>
            <a:xfrm>
              <a:off x="4882488" y="2005538"/>
              <a:ext cx="2808287" cy="861774"/>
            </a:xfrm>
            <a:prstGeom prst="rect">
              <a:avLst/>
            </a:prstGeom>
            <a:noFill/>
          </p:spPr>
          <p:txBody>
            <a:bodyPr>
              <a:spAutoFit/>
            </a:bodyPr>
            <a:lstStyle/>
            <a:p>
              <a:pPr algn="ctr" fontAlgn="auto">
                <a:spcBef>
                  <a:spcPts val="0"/>
                </a:spcBef>
                <a:spcAft>
                  <a:spcPts val="0"/>
                </a:spcAft>
                <a:defRPr/>
              </a:pPr>
              <a:r>
                <a:rPr lang="it-IT" sz="2000" b="1" dirty="0">
                  <a:latin typeface="Bodoni MT" pitchFamily="18" charset="0"/>
                </a:rPr>
                <a:t>VALUATION</a:t>
              </a:r>
            </a:p>
            <a:p>
              <a:pPr algn="ctr" fontAlgn="auto">
                <a:spcBef>
                  <a:spcPts val="0"/>
                </a:spcBef>
                <a:spcAft>
                  <a:spcPts val="0"/>
                </a:spcAft>
                <a:defRPr/>
              </a:pPr>
              <a:endParaRPr lang="it-IT" sz="1000" b="1" dirty="0">
                <a:latin typeface="Bodoni MT" pitchFamily="18" charset="0"/>
              </a:endParaRPr>
            </a:p>
            <a:p>
              <a:pPr algn="ctr" fontAlgn="auto">
                <a:spcBef>
                  <a:spcPts val="0"/>
                </a:spcBef>
                <a:spcAft>
                  <a:spcPts val="0"/>
                </a:spcAft>
                <a:defRPr/>
              </a:pPr>
              <a:r>
                <a:rPr lang="it-IT" sz="2000" b="1" dirty="0">
                  <a:latin typeface="Bodoni MT" pitchFamily="18" charset="0"/>
                </a:rPr>
                <a:t>IVSC</a:t>
              </a:r>
            </a:p>
          </p:txBody>
        </p:sp>
        <p:sp>
          <p:nvSpPr>
            <p:cNvPr id="10" name="Sottotitolo 2"/>
            <p:cNvSpPr txBox="1">
              <a:spLocks/>
            </p:cNvSpPr>
            <p:nvPr/>
          </p:nvSpPr>
          <p:spPr>
            <a:xfrm>
              <a:off x="528420" y="6181828"/>
              <a:ext cx="8458201" cy="503237"/>
            </a:xfrm>
            <a:prstGeom prst="rect">
              <a:avLst/>
            </a:prstGeom>
          </p:spPr>
          <p:txBody>
            <a:bodyPr anchor="b">
              <a:normAutofit lnSpcReduction="10000"/>
            </a:bodyPr>
            <a:lstStyle/>
            <a:p>
              <a:pPr algn="ctr" fontAlgn="auto">
                <a:spcBef>
                  <a:spcPct val="20000"/>
                </a:spcBef>
                <a:spcAft>
                  <a:spcPts val="0"/>
                </a:spcAft>
                <a:buClr>
                  <a:schemeClr val="accent1"/>
                </a:buClr>
                <a:buSzPct val="70000"/>
                <a:buFont typeface="Wingdings 2"/>
                <a:buNone/>
                <a:defRPr/>
              </a:pPr>
              <a:r>
                <a:rPr lang="it-IT" sz="2800" b="1" u="sng" dirty="0">
                  <a:solidFill>
                    <a:schemeClr val="tx2">
                      <a:shade val="75000"/>
                    </a:schemeClr>
                  </a:solidFill>
                  <a:latin typeface="Bodoni MT" pitchFamily="18" charset="0"/>
                </a:rPr>
                <a:t>NON-FINANCIAL REPORTING</a:t>
              </a:r>
              <a:endParaRPr lang="it-IT" sz="2400" b="1" u="sng" dirty="0">
                <a:solidFill>
                  <a:schemeClr val="tx2">
                    <a:shade val="75000"/>
                  </a:schemeClr>
                </a:solidFill>
                <a:latin typeface="Bodoni MT" pitchFamily="18" charset="0"/>
              </a:endParaRPr>
            </a:p>
          </p:txBody>
        </p:sp>
        <p:cxnSp>
          <p:nvCxnSpPr>
            <p:cNvPr id="12" name="Connettore 1 11"/>
            <p:cNvCxnSpPr/>
            <p:nvPr/>
          </p:nvCxnSpPr>
          <p:spPr>
            <a:xfrm>
              <a:off x="850238" y="3516838"/>
              <a:ext cx="7632700" cy="0"/>
            </a:xfrm>
            <a:prstGeom prst="line">
              <a:avLst/>
            </a:prstGeom>
            <a:ln w="50800">
              <a:prstDash val="dash"/>
            </a:ln>
          </p:spPr>
          <p:style>
            <a:lnRef idx="1">
              <a:schemeClr val="accent1"/>
            </a:lnRef>
            <a:fillRef idx="0">
              <a:schemeClr val="accent1"/>
            </a:fillRef>
            <a:effectRef idx="0">
              <a:schemeClr val="accent1"/>
            </a:effectRef>
            <a:fontRef idx="minor">
              <a:schemeClr val="tx1"/>
            </a:fontRef>
          </p:style>
        </p:cxnSp>
        <p:sp>
          <p:nvSpPr>
            <p:cNvPr id="16" name="Ovale 15"/>
            <p:cNvSpPr/>
            <p:nvPr/>
          </p:nvSpPr>
          <p:spPr>
            <a:xfrm>
              <a:off x="850238" y="3661300"/>
              <a:ext cx="3959225" cy="1944688"/>
            </a:xfrm>
            <a:prstGeom prst="ellipse">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latin typeface="Bodoni MT" pitchFamily="18" charset="0"/>
              </a:endParaRPr>
            </a:p>
          </p:txBody>
        </p:sp>
        <p:sp>
          <p:nvSpPr>
            <p:cNvPr id="17" name="Ovale 16"/>
            <p:cNvSpPr/>
            <p:nvPr/>
          </p:nvSpPr>
          <p:spPr>
            <a:xfrm>
              <a:off x="4306225" y="3807350"/>
              <a:ext cx="4248150" cy="1582738"/>
            </a:xfrm>
            <a:prstGeom prst="ellipse">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latin typeface="Bodoni MT" pitchFamily="18" charset="0"/>
              </a:endParaRPr>
            </a:p>
          </p:txBody>
        </p:sp>
        <p:sp>
          <p:nvSpPr>
            <p:cNvPr id="56332" name="CasellaDiTesto 17"/>
            <p:cNvSpPr txBox="1">
              <a:spLocks noChangeArrowheads="1"/>
            </p:cNvSpPr>
            <p:nvPr/>
          </p:nvSpPr>
          <p:spPr bwMode="auto">
            <a:xfrm>
              <a:off x="1137749" y="3815143"/>
              <a:ext cx="3312939" cy="1646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it-IT" sz="2000" b="1" dirty="0">
                  <a:latin typeface="Bodoni MT" pitchFamily="18" charset="0"/>
                </a:rPr>
                <a:t>SUSTAINABILITY</a:t>
              </a:r>
            </a:p>
            <a:p>
              <a:pPr algn="ctr" eaLnBrk="1" hangingPunct="1"/>
              <a:r>
                <a:rPr lang="it-IT" sz="1800" dirty="0">
                  <a:latin typeface="Bodoni MT" pitchFamily="18" charset="0"/>
                </a:rPr>
                <a:t>(ENVIRONMENTAL/SOCIAL)</a:t>
              </a:r>
              <a:endParaRPr lang="it-IT" sz="1400" dirty="0">
                <a:latin typeface="Bodoni MT" pitchFamily="18" charset="0"/>
              </a:endParaRPr>
            </a:p>
            <a:p>
              <a:pPr algn="ctr" eaLnBrk="1" hangingPunct="1"/>
              <a:endParaRPr lang="it-IT" sz="700" dirty="0">
                <a:latin typeface="Bodoni MT" pitchFamily="18" charset="0"/>
              </a:endParaRPr>
            </a:p>
            <a:p>
              <a:pPr algn="ctr" eaLnBrk="1" hangingPunct="1"/>
              <a:r>
                <a:rPr lang="it-IT" sz="2000" b="1" dirty="0">
                  <a:latin typeface="Bodoni MT" pitchFamily="18" charset="0"/>
                </a:rPr>
                <a:t>GRI</a:t>
              </a:r>
            </a:p>
            <a:p>
              <a:pPr algn="ctr" eaLnBrk="1" hangingPunct="1"/>
              <a:r>
                <a:rPr lang="it-IT" sz="1800" dirty="0">
                  <a:latin typeface="Bodoni MT" pitchFamily="18" charset="0"/>
                </a:rPr>
                <a:t>UN GLOBAL COMPACT</a:t>
              </a:r>
            </a:p>
            <a:p>
              <a:pPr algn="ctr" eaLnBrk="1" hangingPunct="1"/>
              <a:r>
                <a:rPr lang="it-IT" sz="1800" dirty="0" smtClean="0">
                  <a:latin typeface="Bodoni MT" pitchFamily="18" charset="0"/>
                </a:rPr>
                <a:t>PRI / </a:t>
              </a:r>
              <a:r>
                <a:rPr lang="it-IT" dirty="0" smtClean="0">
                  <a:latin typeface="Bodoni MT" pitchFamily="18" charset="0"/>
                </a:rPr>
                <a:t>CDSB</a:t>
              </a:r>
              <a:r>
                <a:rPr lang="it-IT" sz="1800" dirty="0" smtClean="0">
                  <a:latin typeface="Bodoni MT" pitchFamily="18" charset="0"/>
                </a:rPr>
                <a:t> / CDP / SASB</a:t>
              </a:r>
              <a:endParaRPr lang="it-IT" sz="2000" dirty="0">
                <a:latin typeface="Bodoni MT" pitchFamily="18" charset="0"/>
              </a:endParaRPr>
            </a:p>
          </p:txBody>
        </p:sp>
        <p:sp>
          <p:nvSpPr>
            <p:cNvPr id="19" name="CasellaDiTesto 18"/>
            <p:cNvSpPr txBox="1"/>
            <p:nvPr/>
          </p:nvSpPr>
          <p:spPr>
            <a:xfrm>
              <a:off x="4522125" y="3877572"/>
              <a:ext cx="4032250" cy="1415772"/>
            </a:xfrm>
            <a:prstGeom prst="rect">
              <a:avLst/>
            </a:prstGeom>
            <a:noFill/>
          </p:spPr>
          <p:txBody>
            <a:bodyPr>
              <a:spAutoFit/>
            </a:bodyPr>
            <a:lstStyle/>
            <a:p>
              <a:pPr algn="ctr" fontAlgn="auto">
                <a:spcBef>
                  <a:spcPts val="0"/>
                </a:spcBef>
                <a:spcAft>
                  <a:spcPts val="0"/>
                </a:spcAft>
                <a:defRPr/>
              </a:pPr>
              <a:r>
                <a:rPr lang="it-IT" sz="2000" b="1" dirty="0">
                  <a:latin typeface="Bodoni MT" pitchFamily="18" charset="0"/>
                </a:rPr>
                <a:t>VALUE CREATION</a:t>
              </a:r>
            </a:p>
            <a:p>
              <a:pPr algn="ctr" fontAlgn="auto">
                <a:spcBef>
                  <a:spcPts val="0"/>
                </a:spcBef>
                <a:spcAft>
                  <a:spcPts val="0"/>
                </a:spcAft>
                <a:defRPr/>
              </a:pPr>
              <a:r>
                <a:rPr lang="it-IT" sz="1800" dirty="0">
                  <a:latin typeface="Bodoni MT" pitchFamily="18" charset="0"/>
                </a:rPr>
                <a:t>(INTANGIBLES</a:t>
              </a:r>
              <a:r>
                <a:rPr lang="it-IT" sz="1800" dirty="0" smtClean="0">
                  <a:latin typeface="Bodoni MT" pitchFamily="18" charset="0"/>
                </a:rPr>
                <a:t>/</a:t>
              </a:r>
            </a:p>
            <a:p>
              <a:pPr algn="ctr" fontAlgn="auto">
                <a:spcBef>
                  <a:spcPts val="0"/>
                </a:spcBef>
                <a:spcAft>
                  <a:spcPts val="0"/>
                </a:spcAft>
                <a:defRPr/>
              </a:pPr>
              <a:r>
                <a:rPr lang="it-IT" sz="1800" dirty="0" smtClean="0">
                  <a:latin typeface="Bodoni MT" pitchFamily="18" charset="0"/>
                </a:rPr>
                <a:t>KEY </a:t>
              </a:r>
              <a:r>
                <a:rPr lang="it-IT" sz="1800" dirty="0">
                  <a:latin typeface="Bodoni MT" pitchFamily="18" charset="0"/>
                </a:rPr>
                <a:t>VALUE DRIVERS)</a:t>
              </a:r>
              <a:endParaRPr lang="it-IT" sz="1400" dirty="0">
                <a:latin typeface="Bodoni MT" pitchFamily="18" charset="0"/>
              </a:endParaRPr>
            </a:p>
            <a:p>
              <a:pPr algn="ctr" fontAlgn="auto">
                <a:spcBef>
                  <a:spcPts val="0"/>
                </a:spcBef>
                <a:spcAft>
                  <a:spcPts val="0"/>
                </a:spcAft>
                <a:defRPr/>
              </a:pPr>
              <a:endParaRPr lang="it-IT" sz="1000" dirty="0">
                <a:latin typeface="Bodoni MT" pitchFamily="18" charset="0"/>
              </a:endParaRPr>
            </a:p>
            <a:p>
              <a:pPr fontAlgn="auto">
                <a:spcBef>
                  <a:spcPts val="0"/>
                </a:spcBef>
                <a:spcAft>
                  <a:spcPts val="0"/>
                </a:spcAft>
                <a:defRPr/>
              </a:pPr>
              <a:r>
                <a:rPr lang="it-IT" sz="2000" b="1" dirty="0">
                  <a:latin typeface="Bodoni MT" pitchFamily="18" charset="0"/>
                </a:rPr>
                <a:t>                      WICI</a:t>
              </a:r>
            </a:p>
          </p:txBody>
        </p:sp>
        <p:sp>
          <p:nvSpPr>
            <p:cNvPr id="20" name="Parentesi graffa aperta 19"/>
            <p:cNvSpPr/>
            <p:nvPr/>
          </p:nvSpPr>
          <p:spPr>
            <a:xfrm>
              <a:off x="597825" y="565675"/>
              <a:ext cx="323850" cy="5832475"/>
            </a:xfrm>
            <a:prstGeom prst="leftBrace">
              <a:avLst/>
            </a:prstGeom>
            <a:ln w="508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t-IT">
                <a:latin typeface="Bodoni MT" pitchFamily="18" charset="0"/>
              </a:endParaRPr>
            </a:p>
          </p:txBody>
        </p:sp>
        <p:cxnSp>
          <p:nvCxnSpPr>
            <p:cNvPr id="26" name="Connettore 2 25"/>
            <p:cNvCxnSpPr/>
            <p:nvPr/>
          </p:nvCxnSpPr>
          <p:spPr>
            <a:xfrm>
              <a:off x="6609688" y="5390088"/>
              <a:ext cx="73025" cy="215900"/>
            </a:xfrm>
            <a:prstGeom prst="straightConnector1">
              <a:avLst/>
            </a:prstGeom>
            <a:ln w="38100">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7" name="Connettore 2 26"/>
            <p:cNvCxnSpPr/>
            <p:nvPr/>
          </p:nvCxnSpPr>
          <p:spPr>
            <a:xfrm flipH="1" flipV="1">
              <a:off x="1858300" y="1429275"/>
              <a:ext cx="215900" cy="360363"/>
            </a:xfrm>
            <a:prstGeom prst="straightConnector1">
              <a:avLst/>
            </a:prstGeom>
            <a:ln w="38100">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6337" name="CasellaDiTesto 32"/>
            <p:cNvSpPr txBox="1">
              <a:spLocks noChangeArrowheads="1"/>
            </p:cNvSpPr>
            <p:nvPr/>
          </p:nvSpPr>
          <p:spPr bwMode="auto">
            <a:xfrm>
              <a:off x="705775" y="1101198"/>
              <a:ext cx="460851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it-IT" dirty="0" smtClean="0">
                  <a:latin typeface="Bodoni MT" pitchFamily="18" charset="0"/>
                </a:rPr>
                <a:t>EFRAG/OIC/ANC/GASB/FASB/ASB-FRC</a:t>
              </a:r>
              <a:endParaRPr lang="it-IT" dirty="0">
                <a:latin typeface="Bodoni MT" pitchFamily="18" charset="0"/>
              </a:endParaRPr>
            </a:p>
          </p:txBody>
        </p:sp>
        <p:sp>
          <p:nvSpPr>
            <p:cNvPr id="56338" name="CasellaDiTesto 33"/>
            <p:cNvSpPr txBox="1">
              <a:spLocks noChangeArrowheads="1"/>
            </p:cNvSpPr>
            <p:nvPr/>
          </p:nvSpPr>
          <p:spPr bwMode="auto">
            <a:xfrm>
              <a:off x="4234093" y="5627250"/>
              <a:ext cx="461803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it-IT" dirty="0">
                  <a:latin typeface="Bodoni MT" pitchFamily="18" charset="0"/>
                </a:rPr>
                <a:t>WICI </a:t>
              </a:r>
              <a:r>
                <a:rPr lang="it-IT" dirty="0" smtClean="0">
                  <a:latin typeface="Bodoni MT" pitchFamily="18" charset="0"/>
                </a:rPr>
                <a:t>EUROPE /JAPAN / USA / ITALY /</a:t>
              </a:r>
            </a:p>
            <a:p>
              <a:pPr algn="ctr" eaLnBrk="1" hangingPunct="1"/>
              <a:r>
                <a:rPr lang="it-IT" dirty="0" smtClean="0">
                  <a:latin typeface="Bodoni MT" pitchFamily="18" charset="0"/>
                </a:rPr>
                <a:t>FRANCE / GERMANY</a:t>
              </a:r>
              <a:endParaRPr lang="it-IT" dirty="0">
                <a:latin typeface="Bodoni MT" pitchFamily="18" charset="0"/>
              </a:endParaRPr>
            </a:p>
          </p:txBody>
        </p:sp>
        <p:sp>
          <p:nvSpPr>
            <p:cNvPr id="56339" name="CasellaDiTesto 35"/>
            <p:cNvSpPr txBox="1">
              <a:spLocks noChangeArrowheads="1"/>
            </p:cNvSpPr>
            <p:nvPr/>
          </p:nvSpPr>
          <p:spPr bwMode="auto">
            <a:xfrm>
              <a:off x="-86387" y="3415907"/>
              <a:ext cx="936626"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it-IT" sz="2400" b="1" u="sng" dirty="0" smtClean="0">
                  <a:latin typeface="Bodoni MT" pitchFamily="18" charset="0"/>
                </a:rPr>
                <a:t>IIRC</a:t>
              </a:r>
            </a:p>
            <a:p>
              <a:pPr eaLnBrk="1" hangingPunct="1"/>
              <a:r>
                <a:rPr lang="it-IT" sz="2000" b="1" dirty="0" smtClean="0">
                  <a:latin typeface="Bodoni MT" pitchFamily="18" charset="0"/>
                </a:rPr>
                <a:t>(CRD)</a:t>
              </a:r>
              <a:endParaRPr lang="it-IT" sz="1600" b="1" dirty="0">
                <a:latin typeface="Bodoni MT" pitchFamily="18" charset="0"/>
              </a:endParaRPr>
            </a:p>
          </p:txBody>
        </p:sp>
        <p:sp>
          <p:nvSpPr>
            <p:cNvPr id="29" name="Parentesi graffa chiusa 28"/>
            <p:cNvSpPr/>
            <p:nvPr/>
          </p:nvSpPr>
          <p:spPr>
            <a:xfrm>
              <a:off x="8482938" y="565675"/>
              <a:ext cx="215900" cy="5903913"/>
            </a:xfrm>
            <a:prstGeom prst="rightBrace">
              <a:avLst/>
            </a:prstGeom>
            <a:ln w="50800">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t-IT" b="1" dirty="0">
                <a:latin typeface="Bodoni MT" pitchFamily="18" charset="0"/>
              </a:endParaRPr>
            </a:p>
          </p:txBody>
        </p:sp>
        <p:sp>
          <p:nvSpPr>
            <p:cNvPr id="56341" name="CasellaDiTesto 29"/>
            <p:cNvSpPr txBox="1">
              <a:spLocks noChangeArrowheads="1"/>
            </p:cNvSpPr>
            <p:nvPr/>
          </p:nvSpPr>
          <p:spPr bwMode="auto">
            <a:xfrm>
              <a:off x="8662325" y="2797700"/>
              <a:ext cx="32385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it-IT" sz="2400" b="1">
                  <a:latin typeface="Bodoni MT" pitchFamily="18" charset="0"/>
                </a:rPr>
                <a:t>X</a:t>
              </a:r>
            </a:p>
            <a:p>
              <a:pPr eaLnBrk="1" hangingPunct="1"/>
              <a:r>
                <a:rPr lang="it-IT" sz="2400" b="1">
                  <a:latin typeface="Bodoni MT" pitchFamily="18" charset="0"/>
                </a:rPr>
                <a:t>B</a:t>
              </a:r>
            </a:p>
            <a:p>
              <a:pPr eaLnBrk="1" hangingPunct="1"/>
              <a:r>
                <a:rPr lang="it-IT" sz="2400" b="1">
                  <a:latin typeface="Bodoni MT" pitchFamily="18" charset="0"/>
                </a:rPr>
                <a:t>R</a:t>
              </a:r>
            </a:p>
            <a:p>
              <a:pPr eaLnBrk="1" hangingPunct="1"/>
              <a:r>
                <a:rPr lang="it-IT" sz="2400" b="1">
                  <a:latin typeface="Bodoni MT" pitchFamily="18" charset="0"/>
                </a:rPr>
                <a:t>L</a:t>
              </a:r>
            </a:p>
          </p:txBody>
        </p:sp>
        <p:cxnSp>
          <p:nvCxnSpPr>
            <p:cNvPr id="22" name="Connettore 2 21"/>
            <p:cNvCxnSpPr/>
            <p:nvPr/>
          </p:nvCxnSpPr>
          <p:spPr>
            <a:xfrm flipV="1">
              <a:off x="6682365" y="1502300"/>
              <a:ext cx="216024" cy="287364"/>
            </a:xfrm>
            <a:prstGeom prst="straightConnector1">
              <a:avLst/>
            </a:prstGeom>
            <a:ln w="38100">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 name="CasellaDiTesto 2"/>
            <p:cNvSpPr txBox="1"/>
            <p:nvPr/>
          </p:nvSpPr>
          <p:spPr>
            <a:xfrm>
              <a:off x="5890277" y="925244"/>
              <a:ext cx="2789957" cy="646331"/>
            </a:xfrm>
            <a:prstGeom prst="rect">
              <a:avLst/>
            </a:prstGeom>
            <a:noFill/>
          </p:spPr>
          <p:txBody>
            <a:bodyPr wrap="square" rtlCol="0">
              <a:spAutoFit/>
            </a:bodyPr>
            <a:lstStyle/>
            <a:p>
              <a:pPr algn="ctr"/>
              <a:r>
                <a:rPr lang="it-IT" dirty="0" smtClean="0">
                  <a:latin typeface="Bodoni MT" pitchFamily="18" charset="0"/>
                </a:rPr>
                <a:t>NATIONAL </a:t>
              </a:r>
            </a:p>
            <a:p>
              <a:pPr algn="ctr"/>
              <a:r>
                <a:rPr lang="it-IT" dirty="0" smtClean="0">
                  <a:latin typeface="Bodoni MT" pitchFamily="18" charset="0"/>
                </a:rPr>
                <a:t>VALUATION BODIES </a:t>
              </a:r>
              <a:endParaRPr lang="it-IT" dirty="0">
                <a:latin typeface="Bodoni MT" pitchFamily="18" charset="0"/>
              </a:endParaRPr>
            </a:p>
          </p:txBody>
        </p:sp>
        <p:cxnSp>
          <p:nvCxnSpPr>
            <p:cNvPr id="24" name="Connettore 2 23"/>
            <p:cNvCxnSpPr>
              <a:stCxn id="16" idx="4"/>
            </p:cNvCxnSpPr>
            <p:nvPr/>
          </p:nvCxnSpPr>
          <p:spPr>
            <a:xfrm flipH="1">
              <a:off x="2650934" y="5605988"/>
              <a:ext cx="178917" cy="215800"/>
            </a:xfrm>
            <a:prstGeom prst="straightConnector1">
              <a:avLst/>
            </a:prstGeom>
            <a:ln w="38100">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777709" y="5812496"/>
              <a:ext cx="3816350" cy="646331"/>
            </a:xfrm>
            <a:prstGeom prst="rect">
              <a:avLst/>
            </a:prstGeom>
            <a:noFill/>
          </p:spPr>
          <p:txBody>
            <a:bodyPr wrap="square" rtlCol="0">
              <a:spAutoFit/>
            </a:bodyPr>
            <a:lstStyle/>
            <a:p>
              <a:r>
                <a:rPr lang="it-IT" dirty="0" smtClean="0">
                  <a:latin typeface="Bodoni MT" pitchFamily="18" charset="0"/>
                </a:rPr>
                <a:t>NATIONAL SUSTAINABILITY BODIES</a:t>
              </a:r>
              <a:endParaRPr lang="it-IT" dirty="0">
                <a:latin typeface="Bodoni MT" pitchFamily="18" charset="0"/>
              </a:endParaRPr>
            </a:p>
          </p:txBody>
        </p:sp>
      </p:grpSp>
    </p:spTree>
    <p:extLst>
      <p:ext uri="{BB962C8B-B14F-4D97-AF65-F5344CB8AC3E}">
        <p14:creationId xmlns:p14="http://schemas.microsoft.com/office/powerpoint/2010/main" xmlns="" val="1530538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680" y="269116"/>
            <a:ext cx="8178120" cy="901011"/>
          </a:xfrm>
        </p:spPr>
        <p:txBody>
          <a:bodyPr>
            <a:normAutofit fontScale="90000"/>
          </a:bodyPr>
          <a:lstStyle/>
          <a:p>
            <a:r>
              <a:rPr lang="en-US" dirty="0" smtClean="0"/>
              <a:t>3 Steps to support meaningful </a:t>
            </a:r>
            <a:r>
              <a:rPr lang="en-US" dirty="0"/>
              <a:t>reporting of value creation based on intangible </a:t>
            </a:r>
            <a:r>
              <a:rPr lang="en-US" dirty="0" smtClean="0"/>
              <a:t>capitals</a:t>
            </a:r>
            <a:endParaRPr lang="en-US" dirty="0"/>
          </a:p>
        </p:txBody>
      </p:sp>
      <p:sp>
        <p:nvSpPr>
          <p:cNvPr id="3" name="Content Placeholder 2"/>
          <p:cNvSpPr>
            <a:spLocks noGrp="1"/>
          </p:cNvSpPr>
          <p:nvPr>
            <p:ph idx="1"/>
          </p:nvPr>
        </p:nvSpPr>
        <p:spPr>
          <a:xfrm>
            <a:off x="237737" y="1635795"/>
            <a:ext cx="3470652" cy="4766661"/>
          </a:xfrm>
        </p:spPr>
        <p:txBody>
          <a:bodyPr/>
          <a:lstStyle/>
          <a:p>
            <a:pPr marL="457200" indent="-457200">
              <a:buFont typeface="+mj-lt"/>
              <a:buAutoNum type="arabicParenR"/>
            </a:pPr>
            <a:r>
              <a:rPr lang="en-US" sz="2800" dirty="0" smtClean="0"/>
              <a:t>The release of the International Integrated Reporting Framework (Dec. 2013), covering both tangible and intangible forms of capital:</a:t>
            </a:r>
            <a:endParaRPr lang="en-US" sz="2800" dirty="0"/>
          </a:p>
        </p:txBody>
      </p:sp>
      <p:pic>
        <p:nvPicPr>
          <p:cNvPr id="5" name="Picture 4"/>
          <p:cNvPicPr/>
          <p:nvPr/>
        </p:nvPicPr>
        <p:blipFill>
          <a:blip r:embed="rId3">
            <a:extLst>
              <a:ext uri="{28A0092B-C50C-407E-A947-70E740481C1C}">
                <a14:useLocalDpi xmlns:a14="http://schemas.microsoft.com/office/drawing/2010/main" xmlns="" val="0"/>
              </a:ext>
            </a:extLst>
          </a:blip>
          <a:srcRect/>
          <a:stretch>
            <a:fillRect/>
          </a:stretch>
        </p:blipFill>
        <p:spPr bwMode="auto">
          <a:xfrm>
            <a:off x="3547219" y="1374440"/>
            <a:ext cx="5399311" cy="4914443"/>
          </a:xfrm>
          <a:prstGeom prst="rect">
            <a:avLst/>
          </a:prstGeom>
          <a:noFill/>
          <a:ln>
            <a:noFill/>
          </a:ln>
        </p:spPr>
      </p:pic>
    </p:spTree>
    <p:extLst>
      <p:ext uri="{BB962C8B-B14F-4D97-AF65-F5344CB8AC3E}">
        <p14:creationId xmlns:p14="http://schemas.microsoft.com/office/powerpoint/2010/main" xmlns="" val="4089942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680" y="133644"/>
            <a:ext cx="8178120" cy="901011"/>
          </a:xfrm>
        </p:spPr>
        <p:txBody>
          <a:bodyPr>
            <a:normAutofit fontScale="90000"/>
          </a:bodyPr>
          <a:lstStyle/>
          <a:p>
            <a:r>
              <a:rPr lang="en-US" dirty="0" smtClean="0"/>
              <a:t>3 Steps to support meaningful </a:t>
            </a:r>
            <a:r>
              <a:rPr lang="en-US" dirty="0"/>
              <a:t>reporting of value creation based on intangible </a:t>
            </a:r>
            <a:r>
              <a:rPr lang="en-US" dirty="0" smtClean="0"/>
              <a:t>capitals</a:t>
            </a:r>
            <a:endParaRPr lang="en-US" dirty="0"/>
          </a:p>
        </p:txBody>
      </p:sp>
      <p:sp>
        <p:nvSpPr>
          <p:cNvPr id="3" name="Content Placeholder 2"/>
          <p:cNvSpPr>
            <a:spLocks noGrp="1"/>
          </p:cNvSpPr>
          <p:nvPr>
            <p:ph idx="1"/>
          </p:nvPr>
        </p:nvSpPr>
        <p:spPr>
          <a:xfrm>
            <a:off x="520255" y="1245673"/>
            <a:ext cx="8178119" cy="4766661"/>
          </a:xfrm>
        </p:spPr>
        <p:txBody>
          <a:bodyPr/>
          <a:lstStyle/>
          <a:p>
            <a:pPr marL="457200" indent="-457200">
              <a:buFont typeface="+mj-lt"/>
              <a:buAutoNum type="arabicParenR" startAt="2"/>
            </a:pPr>
            <a:r>
              <a:rPr lang="en-US" dirty="0" smtClean="0"/>
              <a:t>The further articulation of clear concepts and definitions for reporting of </a:t>
            </a:r>
            <a:r>
              <a:rPr lang="en-US" dirty="0" smtClean="0">
                <a:solidFill>
                  <a:srgbClr val="FF0000"/>
                </a:solidFill>
              </a:rPr>
              <a:t>elements that reflect value creation driven by intangibles</a:t>
            </a:r>
            <a:r>
              <a:rPr lang="en-US" dirty="0" smtClean="0"/>
              <a:t>: </a:t>
            </a:r>
            <a:endParaRPr lang="en-US" dirty="0"/>
          </a:p>
        </p:txBody>
      </p:sp>
      <p:graphicFrame>
        <p:nvGraphicFramePr>
          <p:cNvPr id="6" name="Diagram 5"/>
          <p:cNvGraphicFramePr>
            <a:graphicFrameLocks noChangeAspect="1"/>
          </p:cNvGraphicFramePr>
          <p:nvPr>
            <p:extLst>
              <p:ext uri="{D42A27DB-BD31-4B8C-83A1-F6EECF244321}">
                <p14:modId xmlns:p14="http://schemas.microsoft.com/office/powerpoint/2010/main" xmlns="" val="362619413"/>
              </p:ext>
            </p:extLst>
          </p:nvPr>
        </p:nvGraphicFramePr>
        <p:xfrm>
          <a:off x="1096675" y="2444280"/>
          <a:ext cx="6701150" cy="4051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38097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Breaking the Barriers to Reporting of Intangibles">
  <a:themeElements>
    <a:clrScheme name="International Palette">
      <a:dk1>
        <a:sysClr val="windowText" lastClr="000000"/>
      </a:dk1>
      <a:lt1>
        <a:sysClr val="window" lastClr="FFFFFF"/>
      </a:lt1>
      <a:dk2>
        <a:srgbClr val="1F497D"/>
      </a:dk2>
      <a:lt2>
        <a:srgbClr val="EEECE1"/>
      </a:lt2>
      <a:accent1>
        <a:srgbClr val="005BBF"/>
      </a:accent1>
      <a:accent2>
        <a:srgbClr val="F99B0C"/>
      </a:accent2>
      <a:accent3>
        <a:srgbClr val="C6CCBA"/>
      </a:accent3>
      <a:accent4>
        <a:srgbClr val="9EAA99"/>
      </a:accent4>
      <a:accent5>
        <a:srgbClr val="4D4F53"/>
      </a:accent5>
      <a:accent6>
        <a:srgbClr val="256BA8"/>
      </a:accent6>
      <a:hlink>
        <a:srgbClr val="0000FF"/>
      </a:hlink>
      <a:folHlink>
        <a:srgbClr val="FF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4D45A04D95D943B093EADDF6EB4FCE" ma:contentTypeVersion="0" ma:contentTypeDescription="Create a new document." ma:contentTypeScope="" ma:versionID="19195f877d13de1fddf2ec9db5477bc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DC12074D-8188-4E3D-944F-4DC86BC4E141}">
  <ds:schemaRefs>
    <ds:schemaRef ds:uri="http://schemas.microsoft.com/sharepoint/v3/contenttype/forms"/>
  </ds:schemaRefs>
</ds:datastoreItem>
</file>

<file path=customXml/itemProps2.xml><?xml version="1.0" encoding="utf-8"?>
<ds:datastoreItem xmlns:ds="http://schemas.openxmlformats.org/officeDocument/2006/customXml" ds:itemID="{A37A9DD0-E643-4501-886E-E6C95F61D8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59642546-2BE4-43BC-A173-0099BC53B07C}">
  <ds:schemaRefs>
    <ds:schemaRef ds:uri="http://schemas.microsoft.com/office/2006/documentManagement/types"/>
    <ds:schemaRef ds:uri="http://purl.org/dc/elements/1.1/"/>
    <ds:schemaRef ds:uri="http://purl.org/dc/terms/"/>
    <ds:schemaRef ds:uri="http://purl.org/dc/dcmitype/"/>
    <ds:schemaRef ds:uri="http://www.w3.org/XML/1998/namespac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Breaking the Barriers to Reporting of Intangibles</Template>
  <TotalTime>550</TotalTime>
  <Words>1960</Words>
  <Application>Microsoft Office PowerPoint</Application>
  <PresentationFormat>Presentazione su schermo (4:3)</PresentationFormat>
  <Paragraphs>212</Paragraphs>
  <Slides>14</Slides>
  <Notes>14</Notes>
  <HiddenSlides>0</HiddenSlides>
  <MMClips>0</MMClips>
  <ScaleCrop>false</ScaleCrop>
  <HeadingPairs>
    <vt:vector size="4" baseType="variant">
      <vt:variant>
        <vt:lpstr>Tema</vt:lpstr>
      </vt:variant>
      <vt:variant>
        <vt:i4>1</vt:i4>
      </vt:variant>
      <vt:variant>
        <vt:lpstr>Titoli diapositive</vt:lpstr>
      </vt:variant>
      <vt:variant>
        <vt:i4>14</vt:i4>
      </vt:variant>
    </vt:vector>
  </HeadingPairs>
  <TitlesOfParts>
    <vt:vector size="15" baseType="lpstr">
      <vt:lpstr>Breaking the Barriers to Reporting of Intangibles</vt:lpstr>
      <vt:lpstr>Diapositiva 1</vt:lpstr>
      <vt:lpstr>Current Business Reporting Model </vt:lpstr>
      <vt:lpstr>Business Reporting Must Adapt to Change</vt:lpstr>
      <vt:lpstr>Evolution of Corporate Reporting</vt:lpstr>
      <vt:lpstr>Greatest Barriers to the  Evolution of Corporate Reporting</vt:lpstr>
      <vt:lpstr>Greatest Barriers to the  Evolution of Corporate Reporting (2)</vt:lpstr>
      <vt:lpstr>Diapositiva 7</vt:lpstr>
      <vt:lpstr>3 Steps to support meaningful reporting of value creation based on intangible capitals</vt:lpstr>
      <vt:lpstr>3 Steps to support meaningful reporting of value creation based on intangible capitals</vt:lpstr>
      <vt:lpstr>World Intellectual Capital/Assets Initiative (WICI)  </vt:lpstr>
      <vt:lpstr>Diapositiva 11</vt:lpstr>
      <vt:lpstr>WICI-KPIs for Industries </vt:lpstr>
      <vt:lpstr>3 Steps to support meaningful reporting of value creation based on intangible capitals</vt:lpstr>
      <vt:lpstr>Conclusion</vt:lpstr>
    </vt:vector>
  </TitlesOfParts>
  <Company>Aicpa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Breaking the Barriers to Monitoring &amp; Reporting of the Intangibles that Drive Enterprise Value Creation</dc:title>
  <dc:creator>apawlicki</dc:creator>
  <cp:lastModifiedBy>utente vaio</cp:lastModifiedBy>
  <cp:revision>80</cp:revision>
  <cp:lastPrinted>2014-11-12T22:48:35Z</cp:lastPrinted>
  <dcterms:created xsi:type="dcterms:W3CDTF">2010-09-10T15:26:54Z</dcterms:created>
  <dcterms:modified xsi:type="dcterms:W3CDTF">2015-05-21T14:51:34Z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0x010100654D45A04D95D943B093EADDF6EB4FCE</vt:lpwstr>
  </property>
</Properties>
</file>